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7" r:id="rId9"/>
    <p:sldId id="263" r:id="rId10"/>
    <p:sldId id="268" r:id="rId11"/>
    <p:sldId id="264" r:id="rId12"/>
    <p:sldId id="269" r:id="rId13"/>
    <p:sldId id="265" r:id="rId14"/>
    <p:sldId id="270" r:id="rId15"/>
    <p:sldId id="266" r:id="rId16"/>
    <p:sldId id="275" r:id="rId17"/>
    <p:sldId id="276" r:id="rId18"/>
    <p:sldId id="271" r:id="rId19"/>
    <p:sldId id="273" r:id="rId20"/>
    <p:sldId id="274" r:id="rId21"/>
    <p:sldId id="277" r:id="rId22"/>
    <p:sldId id="280" r:id="rId23"/>
    <p:sldId id="281" r:id="rId24"/>
    <p:sldId id="282" r:id="rId25"/>
    <p:sldId id="279" r:id="rId26"/>
    <p:sldId id="278" r:id="rId27"/>
    <p:sldId id="283" r:id="rId28"/>
    <p:sldId id="285" r:id="rId29"/>
    <p:sldId id="286" r:id="rId30"/>
    <p:sldId id="287" r:id="rId31"/>
    <p:sldId id="288" r:id="rId32"/>
    <p:sldId id="289" r:id="rId33"/>
    <p:sldId id="290" r:id="rId34"/>
    <p:sldId id="291"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Robo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8E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d9773002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d9773002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d977300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d977300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d977300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d977300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78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c9ada7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c9ada7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c9ada7ea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c9ada7ea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c9ada7e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c9ada7e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c9ada7ea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c9ada7ea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d499a22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d499a22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d977300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d977300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d977300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d977300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d9773002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d9773002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813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482-4FAC-4A9A-8597-4F26D5397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67B1A-102D-49B0-9238-361CD78DB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F2B03-E4D0-4D11-B70D-29113FB61CDB}"/>
              </a:ext>
            </a:extLst>
          </p:cNvPr>
          <p:cNvSpPr>
            <a:spLocks noGrp="1"/>
          </p:cNvSpPr>
          <p:nvPr>
            <p:ph type="dt" sz="half" idx="10"/>
          </p:nvPr>
        </p:nvSpPr>
        <p:spPr/>
        <p:txBody>
          <a:bodyPr/>
          <a:lstStyle/>
          <a:p>
            <a:fld id="{850C0BE0-891A-4F87-B207-7F1D5345F702}" type="datetimeFigureOut">
              <a:rPr lang="en-US" smtClean="0"/>
              <a:t>4/6/2020</a:t>
            </a:fld>
            <a:endParaRPr lang="en-US" dirty="0"/>
          </a:p>
        </p:txBody>
      </p:sp>
      <p:sp>
        <p:nvSpPr>
          <p:cNvPr id="5" name="Footer Placeholder 4">
            <a:extLst>
              <a:ext uri="{FF2B5EF4-FFF2-40B4-BE49-F238E27FC236}">
                <a16:creationId xmlns:a16="http://schemas.microsoft.com/office/drawing/2014/main" id="{7199151A-AF7A-4D07-AA62-2629B50524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78CE71-F476-4772-8B94-55AB014F603F}"/>
              </a:ext>
            </a:extLst>
          </p:cNvPr>
          <p:cNvSpPr>
            <a:spLocks noGrp="1"/>
          </p:cNvSpPr>
          <p:nvPr>
            <p:ph type="sldNum" sz="quarter" idx="12"/>
          </p:nvPr>
        </p:nvSpPr>
        <p:spPr/>
        <p:txBody>
          <a:bodyPr/>
          <a:lstStyle/>
          <a:p>
            <a:fld id="{FE1F988C-ED09-4262-9F05-D5E4DAFC4036}" type="slidenum">
              <a:rPr lang="en-US" smtClean="0"/>
              <a:t>‹#›</a:t>
            </a:fld>
            <a:endParaRPr lang="en-US" dirty="0"/>
          </a:p>
        </p:txBody>
      </p:sp>
    </p:spTree>
    <p:extLst>
      <p:ext uri="{BB962C8B-B14F-4D97-AF65-F5344CB8AC3E}">
        <p14:creationId xmlns:p14="http://schemas.microsoft.com/office/powerpoint/2010/main" val="1600912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148000" y="1442175"/>
            <a:ext cx="8561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1"/>
              <a:t>Campus Parking Availability App</a:t>
            </a:r>
            <a:endParaRPr sz="4400" b="1"/>
          </a:p>
        </p:txBody>
      </p:sp>
      <p:sp>
        <p:nvSpPr>
          <p:cNvPr id="86" name="Google Shape;86;p13"/>
          <p:cNvSpPr txBox="1">
            <a:spLocks noGrp="1"/>
          </p:cNvSpPr>
          <p:nvPr>
            <p:ph type="subTitle" idx="1"/>
          </p:nvPr>
        </p:nvSpPr>
        <p:spPr>
          <a:xfrm>
            <a:off x="598100" y="2355314"/>
            <a:ext cx="82221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Group 8 - KLY Inc.</a:t>
            </a:r>
            <a:endParaRPr sz="1800"/>
          </a:p>
          <a:p>
            <a:pPr marL="0" lvl="0" indent="0" algn="l" rtl="0">
              <a:spcBef>
                <a:spcPts val="0"/>
              </a:spcBef>
              <a:spcAft>
                <a:spcPts val="0"/>
              </a:spcAft>
              <a:buNone/>
            </a:pPr>
            <a:r>
              <a:rPr lang="en" sz="1800"/>
              <a:t>By: Mohammad Asif, Dylan Capece, Everett McCrea, Luke Padgett, Blake Stroud</a:t>
            </a:r>
            <a:endParaRPr sz="1800"/>
          </a:p>
          <a:p>
            <a:pPr marL="0" lvl="0" indent="0" algn="l" rtl="0">
              <a:spcBef>
                <a:spcPts val="0"/>
              </a:spcBef>
              <a:spcAft>
                <a:spcPts val="0"/>
              </a:spcAft>
              <a:buNone/>
            </a:pPr>
            <a:r>
              <a:rPr lang="en" sz="1800"/>
              <a:t>Meeting times: Wednesdays at 6:20 pm - Google Hangouts video call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6;p20">
            <a:extLst>
              <a:ext uri="{FF2B5EF4-FFF2-40B4-BE49-F238E27FC236}">
                <a16:creationId xmlns:a16="http://schemas.microsoft.com/office/drawing/2014/main" id="{F61E64CE-EB7C-47F1-8954-B610D09F43D4}"/>
              </a:ext>
            </a:extLst>
          </p:cNvPr>
          <p:cNvSpPr txBox="1">
            <a:spLocks noGrp="1"/>
          </p:cNvSpPr>
          <p:nvPr>
            <p:ph type="title"/>
          </p:nvPr>
        </p:nvSpPr>
        <p:spPr>
          <a:xfrm>
            <a:off x="139575" y="120641"/>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Design</a:t>
            </a:r>
            <a:endParaRPr sz="3500" b="1"/>
          </a:p>
        </p:txBody>
      </p:sp>
      <p:pic>
        <p:nvPicPr>
          <p:cNvPr id="3" name="Picture 2">
            <a:extLst>
              <a:ext uri="{FF2B5EF4-FFF2-40B4-BE49-F238E27FC236}">
                <a16:creationId xmlns:a16="http://schemas.microsoft.com/office/drawing/2014/main" id="{363918D6-E6B8-40BE-97D6-BBD3E3D4500A}"/>
              </a:ext>
            </a:extLst>
          </p:cNvPr>
          <p:cNvPicPr>
            <a:picLocks noChangeAspect="1"/>
          </p:cNvPicPr>
          <p:nvPr/>
        </p:nvPicPr>
        <p:blipFill>
          <a:blip r:embed="rId2"/>
          <a:stretch>
            <a:fillRect/>
          </a:stretch>
        </p:blipFill>
        <p:spPr>
          <a:xfrm>
            <a:off x="83618" y="833076"/>
            <a:ext cx="1321308" cy="3168573"/>
          </a:xfrm>
          <a:prstGeom prst="rect">
            <a:avLst/>
          </a:prstGeom>
        </p:spPr>
      </p:pic>
      <p:pic>
        <p:nvPicPr>
          <p:cNvPr id="5" name="Picture 4">
            <a:extLst>
              <a:ext uri="{FF2B5EF4-FFF2-40B4-BE49-F238E27FC236}">
                <a16:creationId xmlns:a16="http://schemas.microsoft.com/office/drawing/2014/main" id="{09D45075-968F-46DD-8C2D-EF4819F9FB79}"/>
              </a:ext>
            </a:extLst>
          </p:cNvPr>
          <p:cNvPicPr>
            <a:picLocks noChangeAspect="1"/>
          </p:cNvPicPr>
          <p:nvPr/>
        </p:nvPicPr>
        <p:blipFill>
          <a:blip r:embed="rId3"/>
          <a:stretch>
            <a:fillRect/>
          </a:stretch>
        </p:blipFill>
        <p:spPr>
          <a:xfrm>
            <a:off x="1504073" y="833076"/>
            <a:ext cx="1314894" cy="2867110"/>
          </a:xfrm>
          <a:prstGeom prst="rect">
            <a:avLst/>
          </a:prstGeom>
        </p:spPr>
      </p:pic>
      <p:pic>
        <p:nvPicPr>
          <p:cNvPr id="6" name="Picture 5">
            <a:extLst>
              <a:ext uri="{FF2B5EF4-FFF2-40B4-BE49-F238E27FC236}">
                <a16:creationId xmlns:a16="http://schemas.microsoft.com/office/drawing/2014/main" id="{32F3C57E-466A-4413-86CA-1E555782E711}"/>
              </a:ext>
            </a:extLst>
          </p:cNvPr>
          <p:cNvPicPr>
            <a:picLocks noChangeAspect="1"/>
          </p:cNvPicPr>
          <p:nvPr/>
        </p:nvPicPr>
        <p:blipFill>
          <a:blip r:embed="rId4"/>
          <a:stretch>
            <a:fillRect/>
          </a:stretch>
        </p:blipFill>
        <p:spPr>
          <a:xfrm>
            <a:off x="2918114" y="839939"/>
            <a:ext cx="1373402" cy="3463622"/>
          </a:xfrm>
          <a:prstGeom prst="rect">
            <a:avLst/>
          </a:prstGeom>
        </p:spPr>
      </p:pic>
      <p:pic>
        <p:nvPicPr>
          <p:cNvPr id="7" name="Picture 6">
            <a:extLst>
              <a:ext uri="{FF2B5EF4-FFF2-40B4-BE49-F238E27FC236}">
                <a16:creationId xmlns:a16="http://schemas.microsoft.com/office/drawing/2014/main" id="{100F2AAB-394A-478F-B70E-4370A9A0BC7C}"/>
              </a:ext>
            </a:extLst>
          </p:cNvPr>
          <p:cNvPicPr>
            <a:picLocks noChangeAspect="1"/>
          </p:cNvPicPr>
          <p:nvPr/>
        </p:nvPicPr>
        <p:blipFill>
          <a:blip r:embed="rId5"/>
          <a:stretch>
            <a:fillRect/>
          </a:stretch>
        </p:blipFill>
        <p:spPr>
          <a:xfrm>
            <a:off x="4399875" y="858732"/>
            <a:ext cx="1237924" cy="3142917"/>
          </a:xfrm>
          <a:prstGeom prst="rect">
            <a:avLst/>
          </a:prstGeom>
        </p:spPr>
      </p:pic>
      <p:pic>
        <p:nvPicPr>
          <p:cNvPr id="15" name="Picture 14">
            <a:extLst>
              <a:ext uri="{FF2B5EF4-FFF2-40B4-BE49-F238E27FC236}">
                <a16:creationId xmlns:a16="http://schemas.microsoft.com/office/drawing/2014/main" id="{3F8A3223-5B00-491C-AEB3-E2CB107976E5}"/>
              </a:ext>
            </a:extLst>
          </p:cNvPr>
          <p:cNvPicPr>
            <a:picLocks noChangeAspect="1"/>
          </p:cNvPicPr>
          <p:nvPr/>
        </p:nvPicPr>
        <p:blipFill>
          <a:blip r:embed="rId6"/>
          <a:stretch>
            <a:fillRect/>
          </a:stretch>
        </p:blipFill>
        <p:spPr>
          <a:xfrm>
            <a:off x="5759950" y="858732"/>
            <a:ext cx="1308479" cy="2014032"/>
          </a:xfrm>
          <a:prstGeom prst="rect">
            <a:avLst/>
          </a:prstGeom>
        </p:spPr>
      </p:pic>
      <p:pic>
        <p:nvPicPr>
          <p:cNvPr id="16" name="Picture 15">
            <a:extLst>
              <a:ext uri="{FF2B5EF4-FFF2-40B4-BE49-F238E27FC236}">
                <a16:creationId xmlns:a16="http://schemas.microsoft.com/office/drawing/2014/main" id="{CEC2ED55-25B6-4609-902B-18CA2344021C}"/>
              </a:ext>
            </a:extLst>
          </p:cNvPr>
          <p:cNvPicPr>
            <a:picLocks noChangeAspect="1"/>
          </p:cNvPicPr>
          <p:nvPr/>
        </p:nvPicPr>
        <p:blipFill>
          <a:blip r:embed="rId7"/>
          <a:stretch>
            <a:fillRect/>
          </a:stretch>
        </p:blipFill>
        <p:spPr>
          <a:xfrm>
            <a:off x="7190580" y="860457"/>
            <a:ext cx="1404692" cy="1372621"/>
          </a:xfrm>
          <a:prstGeom prst="rect">
            <a:avLst/>
          </a:prstGeom>
        </p:spPr>
      </p:pic>
    </p:spTree>
    <p:extLst>
      <p:ext uri="{BB962C8B-B14F-4D97-AF65-F5344CB8AC3E}">
        <p14:creationId xmlns:p14="http://schemas.microsoft.com/office/powerpoint/2010/main" val="2694363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Development</a:t>
            </a:r>
            <a:endParaRPr sz="3500" b="1"/>
          </a:p>
        </p:txBody>
      </p:sp>
      <p:sp>
        <p:nvSpPr>
          <p:cNvPr id="4" name="Google Shape;131;p19">
            <a:extLst>
              <a:ext uri="{FF2B5EF4-FFF2-40B4-BE49-F238E27FC236}">
                <a16:creationId xmlns:a16="http://schemas.microsoft.com/office/drawing/2014/main" id="{7E2D2FCD-9F96-4B0F-A81C-E39A7BF1ED25}"/>
              </a:ext>
            </a:extLst>
          </p:cNvPr>
          <p:cNvSpPr txBox="1">
            <a:spLocks/>
          </p:cNvSpPr>
          <p:nvPr/>
        </p:nvSpPr>
        <p:spPr>
          <a:xfrm>
            <a:off x="483825" y="679950"/>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Host computer system</a:t>
            </a:r>
          </a:p>
          <a:p>
            <a:pPr indent="-368300">
              <a:lnSpc>
                <a:spcPct val="150000"/>
              </a:lnSpc>
              <a:buClr>
                <a:srgbClr val="FFFFFF"/>
              </a:buClr>
              <a:buSzPts val="2200"/>
              <a:buFont typeface="Roboto"/>
              <a:buChar char="❖"/>
            </a:pPr>
            <a:r>
              <a:rPr lang="en-US" sz="2000" dirty="0">
                <a:solidFill>
                  <a:srgbClr val="FFFFFF"/>
                </a:solidFill>
              </a:rPr>
              <a:t>Web page</a:t>
            </a:r>
          </a:p>
          <a:p>
            <a:pPr indent="-368300">
              <a:lnSpc>
                <a:spcPct val="150000"/>
              </a:lnSpc>
              <a:buClr>
                <a:srgbClr val="FFFFFF"/>
              </a:buClr>
              <a:buSzPts val="2200"/>
              <a:buFont typeface="Roboto"/>
              <a:buChar char="❖"/>
            </a:pPr>
            <a:r>
              <a:rPr lang="en-US" sz="2000" dirty="0">
                <a:solidFill>
                  <a:srgbClr val="FFFFFF"/>
                </a:solidFill>
              </a:rPr>
              <a:t>Server/back-end</a:t>
            </a:r>
          </a:p>
          <a:p>
            <a:pPr indent="-368300">
              <a:lnSpc>
                <a:spcPct val="150000"/>
              </a:lnSpc>
              <a:buClr>
                <a:srgbClr val="FFFFFF"/>
              </a:buClr>
              <a:buSzPts val="2200"/>
              <a:buFont typeface="Roboto"/>
              <a:buChar char="❖"/>
            </a:pPr>
            <a:r>
              <a:rPr lang="en-US" sz="2000" dirty="0">
                <a:solidFill>
                  <a:srgbClr val="FFFFFF"/>
                </a:solidFill>
              </a:rPr>
              <a:t>Mobile app</a:t>
            </a:r>
          </a:p>
          <a:p>
            <a:pPr indent="-368300">
              <a:lnSpc>
                <a:spcPct val="150000"/>
              </a:lnSpc>
              <a:buClr>
                <a:srgbClr val="FFFFFF"/>
              </a:buClr>
              <a:buSzPts val="2200"/>
              <a:buFont typeface="Roboto"/>
              <a:buChar char="❖"/>
            </a:pPr>
            <a:r>
              <a:rPr lang="en-US" sz="2000" dirty="0">
                <a:solidFill>
                  <a:srgbClr val="FFFFFF"/>
                </a:solidFill>
              </a:rPr>
              <a:t>UI/UX</a:t>
            </a:r>
            <a:br>
              <a:rPr lang="en-US" sz="2200" dirty="0">
                <a:solidFill>
                  <a:srgbClr val="FFFFFF"/>
                </a:solidFill>
              </a:rPr>
            </a:br>
            <a:endParaRPr lang="en-US" sz="2200" dirty="0">
              <a:solidFill>
                <a:srgbClr val="FFFFFF"/>
              </a:solidFill>
            </a:endParaRPr>
          </a:p>
          <a:p>
            <a:pPr indent="-368300">
              <a:lnSpc>
                <a:spcPct val="150000"/>
              </a:lnSpc>
              <a:buClr>
                <a:srgbClr val="FFFFFF"/>
              </a:buClr>
              <a:buSzPts val="2200"/>
              <a:buFont typeface="Roboto"/>
              <a:buChar char="❖"/>
            </a:pPr>
            <a:r>
              <a:rPr lang="en-US" sz="2200" dirty="0">
                <a:solidFill>
                  <a:srgbClr val="FFFFFF"/>
                </a:solidFill>
              </a:rPr>
              <a:t>Find parts that need to be built</a:t>
            </a:r>
          </a:p>
          <a:p>
            <a:pPr indent="-368300">
              <a:lnSpc>
                <a:spcPct val="150000"/>
              </a:lnSpc>
              <a:buClr>
                <a:srgbClr val="FFFFFF"/>
              </a:buClr>
              <a:buSzPts val="2200"/>
              <a:buFont typeface="Roboto"/>
              <a:buChar char="❖"/>
            </a:pPr>
            <a:r>
              <a:rPr lang="en-US" sz="2200" dirty="0">
                <a:solidFill>
                  <a:srgbClr val="FFFFFF"/>
                </a:solidFill>
              </a:rPr>
              <a:t>Determine which functionalities they need</a:t>
            </a:r>
          </a:p>
          <a:p>
            <a:pPr indent="-368300">
              <a:lnSpc>
                <a:spcPct val="150000"/>
              </a:lnSpc>
              <a:buClr>
                <a:srgbClr val="FFFFFF"/>
              </a:buClr>
              <a:buSzPts val="2200"/>
              <a:buFont typeface="Roboto"/>
              <a:buChar char="❖"/>
            </a:pPr>
            <a:r>
              <a:rPr lang="en-US" sz="2200" dirty="0">
                <a:solidFill>
                  <a:srgbClr val="FFFFFF"/>
                </a:solidFill>
              </a:rPr>
              <a:t>Adherence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21">
            <a:extLst>
              <a:ext uri="{FF2B5EF4-FFF2-40B4-BE49-F238E27FC236}">
                <a16:creationId xmlns:a16="http://schemas.microsoft.com/office/drawing/2014/main" id="{12E068EC-1D52-43C7-9CFD-A5CA65038F1D}"/>
              </a:ext>
            </a:extLst>
          </p:cNvPr>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Development</a:t>
            </a:r>
            <a:endParaRPr sz="3500" b="1"/>
          </a:p>
        </p:txBody>
      </p:sp>
      <p:pic>
        <p:nvPicPr>
          <p:cNvPr id="4" name="Picture 3">
            <a:extLst>
              <a:ext uri="{FF2B5EF4-FFF2-40B4-BE49-F238E27FC236}">
                <a16:creationId xmlns:a16="http://schemas.microsoft.com/office/drawing/2014/main" id="{5305F908-161D-44FF-91F6-98C45107C0E7}"/>
              </a:ext>
            </a:extLst>
          </p:cNvPr>
          <p:cNvPicPr>
            <a:picLocks noChangeAspect="1"/>
          </p:cNvPicPr>
          <p:nvPr/>
        </p:nvPicPr>
        <p:blipFill>
          <a:blip r:embed="rId2"/>
          <a:stretch>
            <a:fillRect/>
          </a:stretch>
        </p:blipFill>
        <p:spPr>
          <a:xfrm>
            <a:off x="139575" y="878052"/>
            <a:ext cx="1240424" cy="1747264"/>
          </a:xfrm>
          <a:prstGeom prst="rect">
            <a:avLst/>
          </a:prstGeom>
        </p:spPr>
      </p:pic>
      <p:pic>
        <p:nvPicPr>
          <p:cNvPr id="5" name="Picture 4">
            <a:extLst>
              <a:ext uri="{FF2B5EF4-FFF2-40B4-BE49-F238E27FC236}">
                <a16:creationId xmlns:a16="http://schemas.microsoft.com/office/drawing/2014/main" id="{41743BF5-9B9B-4594-B976-DABCAA0768F2}"/>
              </a:ext>
            </a:extLst>
          </p:cNvPr>
          <p:cNvPicPr>
            <a:picLocks noChangeAspect="1"/>
          </p:cNvPicPr>
          <p:nvPr/>
        </p:nvPicPr>
        <p:blipFill>
          <a:blip r:embed="rId3"/>
          <a:stretch>
            <a:fillRect/>
          </a:stretch>
        </p:blipFill>
        <p:spPr>
          <a:xfrm>
            <a:off x="1541506" y="878052"/>
            <a:ext cx="1353796" cy="2734267"/>
          </a:xfrm>
          <a:prstGeom prst="rect">
            <a:avLst/>
          </a:prstGeom>
        </p:spPr>
      </p:pic>
      <p:pic>
        <p:nvPicPr>
          <p:cNvPr id="6" name="Picture 5">
            <a:extLst>
              <a:ext uri="{FF2B5EF4-FFF2-40B4-BE49-F238E27FC236}">
                <a16:creationId xmlns:a16="http://schemas.microsoft.com/office/drawing/2014/main" id="{34837055-7524-4259-A92F-D4DDF9148773}"/>
              </a:ext>
            </a:extLst>
          </p:cNvPr>
          <p:cNvPicPr>
            <a:picLocks noChangeAspect="1"/>
          </p:cNvPicPr>
          <p:nvPr/>
        </p:nvPicPr>
        <p:blipFill>
          <a:blip r:embed="rId4"/>
          <a:stretch>
            <a:fillRect/>
          </a:stretch>
        </p:blipFill>
        <p:spPr>
          <a:xfrm>
            <a:off x="3056809" y="890551"/>
            <a:ext cx="1393810" cy="2720930"/>
          </a:xfrm>
          <a:prstGeom prst="rect">
            <a:avLst/>
          </a:prstGeom>
        </p:spPr>
      </p:pic>
      <p:pic>
        <p:nvPicPr>
          <p:cNvPr id="7" name="Picture 6">
            <a:extLst>
              <a:ext uri="{FF2B5EF4-FFF2-40B4-BE49-F238E27FC236}">
                <a16:creationId xmlns:a16="http://schemas.microsoft.com/office/drawing/2014/main" id="{4112D6CA-8019-43E7-92AA-0ED17C4166C7}"/>
              </a:ext>
            </a:extLst>
          </p:cNvPr>
          <p:cNvPicPr>
            <a:picLocks noChangeAspect="1"/>
          </p:cNvPicPr>
          <p:nvPr/>
        </p:nvPicPr>
        <p:blipFill>
          <a:blip r:embed="rId5"/>
          <a:stretch>
            <a:fillRect/>
          </a:stretch>
        </p:blipFill>
        <p:spPr>
          <a:xfrm>
            <a:off x="4593528" y="890551"/>
            <a:ext cx="1307114" cy="3601231"/>
          </a:xfrm>
          <a:prstGeom prst="rect">
            <a:avLst/>
          </a:prstGeom>
        </p:spPr>
      </p:pic>
      <p:pic>
        <p:nvPicPr>
          <p:cNvPr id="13" name="Picture 12">
            <a:extLst>
              <a:ext uri="{FF2B5EF4-FFF2-40B4-BE49-F238E27FC236}">
                <a16:creationId xmlns:a16="http://schemas.microsoft.com/office/drawing/2014/main" id="{3AC42838-26ED-45DF-9F17-EFF08DA8B920}"/>
              </a:ext>
            </a:extLst>
          </p:cNvPr>
          <p:cNvPicPr>
            <a:picLocks noChangeAspect="1"/>
          </p:cNvPicPr>
          <p:nvPr/>
        </p:nvPicPr>
        <p:blipFill>
          <a:blip r:embed="rId6"/>
          <a:stretch>
            <a:fillRect/>
          </a:stretch>
        </p:blipFill>
        <p:spPr>
          <a:xfrm>
            <a:off x="6043551" y="890552"/>
            <a:ext cx="1333790" cy="3047710"/>
          </a:xfrm>
          <a:prstGeom prst="rect">
            <a:avLst/>
          </a:prstGeom>
        </p:spPr>
      </p:pic>
      <p:pic>
        <p:nvPicPr>
          <p:cNvPr id="14" name="Picture 13">
            <a:extLst>
              <a:ext uri="{FF2B5EF4-FFF2-40B4-BE49-F238E27FC236}">
                <a16:creationId xmlns:a16="http://schemas.microsoft.com/office/drawing/2014/main" id="{5084EAD3-B0E7-47B9-959F-CCD136F49A02}"/>
              </a:ext>
            </a:extLst>
          </p:cNvPr>
          <p:cNvPicPr>
            <a:picLocks noChangeAspect="1"/>
          </p:cNvPicPr>
          <p:nvPr/>
        </p:nvPicPr>
        <p:blipFill>
          <a:blip r:embed="rId7"/>
          <a:stretch>
            <a:fillRect/>
          </a:stretch>
        </p:blipFill>
        <p:spPr>
          <a:xfrm>
            <a:off x="7598868" y="890551"/>
            <a:ext cx="1360465" cy="1360465"/>
          </a:xfrm>
          <a:prstGeom prst="rect">
            <a:avLst/>
          </a:prstGeom>
        </p:spPr>
      </p:pic>
    </p:spTree>
    <p:extLst>
      <p:ext uri="{BB962C8B-B14F-4D97-AF65-F5344CB8AC3E}">
        <p14:creationId xmlns:p14="http://schemas.microsoft.com/office/powerpoint/2010/main" val="22469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Testing</a:t>
            </a:r>
            <a:endParaRPr sz="3500" b="1"/>
          </a:p>
        </p:txBody>
      </p:sp>
      <p:sp>
        <p:nvSpPr>
          <p:cNvPr id="4" name="Google Shape;131;p19">
            <a:extLst>
              <a:ext uri="{FF2B5EF4-FFF2-40B4-BE49-F238E27FC236}">
                <a16:creationId xmlns:a16="http://schemas.microsoft.com/office/drawing/2014/main" id="{52175908-31B2-454D-B12B-4C669736A6F8}"/>
              </a:ext>
            </a:extLst>
          </p:cNvPr>
          <p:cNvSpPr txBox="1">
            <a:spLocks/>
          </p:cNvSpPr>
          <p:nvPr/>
        </p:nvSpPr>
        <p:spPr>
          <a:xfrm>
            <a:off x="483825" y="582968"/>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dirty="0">
                <a:solidFill>
                  <a:srgbClr val="FFFFFF"/>
                </a:solidFill>
              </a:rPr>
              <a:t>UI/UX</a:t>
            </a:r>
          </a:p>
          <a:p>
            <a:pPr indent="-368300">
              <a:lnSpc>
                <a:spcPct val="150000"/>
              </a:lnSpc>
              <a:buClr>
                <a:srgbClr val="FFFFFF"/>
              </a:buClr>
              <a:buSzPts val="2200"/>
              <a:buFont typeface="Roboto"/>
              <a:buChar char="❖"/>
            </a:pPr>
            <a:r>
              <a:rPr lang="en-US" dirty="0">
                <a:solidFill>
                  <a:srgbClr val="FFFFFF"/>
                </a:solidFill>
              </a:rPr>
              <a:t>Host computer system</a:t>
            </a:r>
          </a:p>
          <a:p>
            <a:pPr indent="-368300">
              <a:lnSpc>
                <a:spcPct val="150000"/>
              </a:lnSpc>
              <a:buClr>
                <a:srgbClr val="FFFFFF"/>
              </a:buClr>
              <a:buSzPts val="2200"/>
              <a:buFont typeface="Roboto"/>
              <a:buChar char="❖"/>
            </a:pPr>
            <a:r>
              <a:rPr lang="en-US" dirty="0">
                <a:solidFill>
                  <a:srgbClr val="FFFFFF"/>
                </a:solidFill>
              </a:rPr>
              <a:t>Server/back-end</a:t>
            </a:r>
          </a:p>
          <a:p>
            <a:pPr indent="-368300">
              <a:lnSpc>
                <a:spcPct val="150000"/>
              </a:lnSpc>
              <a:buClr>
                <a:srgbClr val="FFFFFF"/>
              </a:buClr>
              <a:buSzPts val="2200"/>
              <a:buFont typeface="Roboto"/>
              <a:buChar char="❖"/>
            </a:pPr>
            <a:r>
              <a:rPr lang="en-US" dirty="0">
                <a:solidFill>
                  <a:srgbClr val="FFFFFF"/>
                </a:solidFill>
              </a:rPr>
              <a:t>Web page</a:t>
            </a:r>
          </a:p>
          <a:p>
            <a:pPr indent="-368300">
              <a:lnSpc>
                <a:spcPct val="150000"/>
              </a:lnSpc>
              <a:buClr>
                <a:srgbClr val="FFFFFF"/>
              </a:buClr>
              <a:buSzPts val="2200"/>
              <a:buFont typeface="Roboto"/>
              <a:buChar char="❖"/>
            </a:pPr>
            <a:r>
              <a:rPr lang="en-US" dirty="0">
                <a:solidFill>
                  <a:srgbClr val="FFFFFF"/>
                </a:solidFill>
              </a:rPr>
              <a:t>Mobile app</a:t>
            </a:r>
          </a:p>
          <a:p>
            <a:pPr indent="-368300">
              <a:lnSpc>
                <a:spcPct val="150000"/>
              </a:lnSpc>
              <a:buClr>
                <a:srgbClr val="FFFFFF"/>
              </a:buClr>
              <a:buSzPts val="2200"/>
              <a:buFont typeface="Roboto"/>
              <a:buChar char="❖"/>
            </a:pPr>
            <a:r>
              <a:rPr lang="en-US" dirty="0">
                <a:solidFill>
                  <a:srgbClr val="FFFFFF"/>
                </a:solidFill>
              </a:rPr>
              <a:t>Unit tests, end-to-end tests, error detection</a:t>
            </a:r>
            <a:br>
              <a:rPr lang="en-US" sz="2000" dirty="0">
                <a:solidFill>
                  <a:srgbClr val="FFFFFF"/>
                </a:solidFill>
              </a:rPr>
            </a:br>
            <a:endParaRPr lang="en-US" sz="2000" dirty="0">
              <a:solidFill>
                <a:srgbClr val="FFFFFF"/>
              </a:solidFill>
            </a:endParaRPr>
          </a:p>
          <a:p>
            <a:pPr indent="-368300">
              <a:lnSpc>
                <a:spcPct val="150000"/>
              </a:lnSpc>
              <a:buClr>
                <a:srgbClr val="FFFFFF"/>
              </a:buClr>
              <a:buSzPts val="2200"/>
              <a:buFont typeface="Roboto"/>
              <a:buChar char="❖"/>
            </a:pPr>
            <a:r>
              <a:rPr lang="en-US" sz="2000" dirty="0">
                <a:solidFill>
                  <a:srgbClr val="FFFFFF"/>
                </a:solidFill>
              </a:rPr>
              <a:t>Find any issues with the system</a:t>
            </a:r>
          </a:p>
          <a:p>
            <a:pPr indent="-368300">
              <a:lnSpc>
                <a:spcPct val="150000"/>
              </a:lnSpc>
              <a:buClr>
                <a:srgbClr val="FFFFFF"/>
              </a:buClr>
              <a:buSzPts val="2200"/>
              <a:buFont typeface="Roboto"/>
              <a:buChar char="❖"/>
            </a:pPr>
            <a:r>
              <a:rPr lang="en-US" sz="2000" dirty="0">
                <a:solidFill>
                  <a:srgbClr val="FFFFFF"/>
                </a:solidFill>
              </a:rPr>
              <a:t>Ensure system is secure</a:t>
            </a:r>
          </a:p>
          <a:p>
            <a:pPr indent="-368300">
              <a:lnSpc>
                <a:spcPct val="150000"/>
              </a:lnSpc>
              <a:buClr>
                <a:srgbClr val="FFFFFF"/>
              </a:buClr>
              <a:buSzPts val="2200"/>
              <a:buFont typeface="Roboto"/>
              <a:buChar char="❖"/>
            </a:pPr>
            <a:r>
              <a:rPr lang="en-US" sz="2000" dirty="0">
                <a:solidFill>
                  <a:srgbClr val="FFFFFF"/>
                </a:solidFill>
              </a:rPr>
              <a:t>Ensure system won’t collapse under high usage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8;p22">
            <a:extLst>
              <a:ext uri="{FF2B5EF4-FFF2-40B4-BE49-F238E27FC236}">
                <a16:creationId xmlns:a16="http://schemas.microsoft.com/office/drawing/2014/main" id="{2B66D9E6-6E80-4B58-99B6-0AD6E3AF6331}"/>
              </a:ext>
            </a:extLst>
          </p:cNvPr>
          <p:cNvSpPr txBox="1">
            <a:spLocks noGrp="1"/>
          </p:cNvSpPr>
          <p:nvPr>
            <p:ph type="title"/>
          </p:nvPr>
        </p:nvSpPr>
        <p:spPr>
          <a:xfrm>
            <a:off x="139575" y="20503"/>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Testing</a:t>
            </a:r>
            <a:endParaRPr sz="3500" b="1"/>
          </a:p>
        </p:txBody>
      </p:sp>
      <p:pic>
        <p:nvPicPr>
          <p:cNvPr id="4" name="Picture 3">
            <a:extLst>
              <a:ext uri="{FF2B5EF4-FFF2-40B4-BE49-F238E27FC236}">
                <a16:creationId xmlns:a16="http://schemas.microsoft.com/office/drawing/2014/main" id="{1479CD5E-CB9E-49D9-BF63-830BA3F305D6}"/>
              </a:ext>
            </a:extLst>
          </p:cNvPr>
          <p:cNvPicPr>
            <a:picLocks noChangeAspect="1"/>
          </p:cNvPicPr>
          <p:nvPr/>
        </p:nvPicPr>
        <p:blipFill>
          <a:blip r:embed="rId2"/>
          <a:stretch>
            <a:fillRect/>
          </a:stretch>
        </p:blipFill>
        <p:spPr>
          <a:xfrm>
            <a:off x="0" y="678787"/>
            <a:ext cx="1252759" cy="3784933"/>
          </a:xfrm>
          <a:prstGeom prst="rect">
            <a:avLst/>
          </a:prstGeom>
        </p:spPr>
      </p:pic>
      <p:pic>
        <p:nvPicPr>
          <p:cNvPr id="5" name="Picture 4">
            <a:extLst>
              <a:ext uri="{FF2B5EF4-FFF2-40B4-BE49-F238E27FC236}">
                <a16:creationId xmlns:a16="http://schemas.microsoft.com/office/drawing/2014/main" id="{1AF4270F-4575-40FA-82EC-B82802D27E47}"/>
              </a:ext>
            </a:extLst>
          </p:cNvPr>
          <p:cNvPicPr>
            <a:picLocks noChangeAspect="1"/>
          </p:cNvPicPr>
          <p:nvPr/>
        </p:nvPicPr>
        <p:blipFill>
          <a:blip r:embed="rId3"/>
          <a:stretch>
            <a:fillRect/>
          </a:stretch>
        </p:blipFill>
        <p:spPr>
          <a:xfrm>
            <a:off x="1459162" y="678787"/>
            <a:ext cx="1212580" cy="2586371"/>
          </a:xfrm>
          <a:prstGeom prst="rect">
            <a:avLst/>
          </a:prstGeom>
        </p:spPr>
      </p:pic>
      <p:pic>
        <p:nvPicPr>
          <p:cNvPr id="6" name="Picture 5">
            <a:extLst>
              <a:ext uri="{FF2B5EF4-FFF2-40B4-BE49-F238E27FC236}">
                <a16:creationId xmlns:a16="http://schemas.microsoft.com/office/drawing/2014/main" id="{541B6702-2FA9-4100-9D2E-65359B1D8A1E}"/>
              </a:ext>
            </a:extLst>
          </p:cNvPr>
          <p:cNvPicPr>
            <a:picLocks noChangeAspect="1"/>
          </p:cNvPicPr>
          <p:nvPr/>
        </p:nvPicPr>
        <p:blipFill>
          <a:blip r:embed="rId4"/>
          <a:stretch>
            <a:fillRect/>
          </a:stretch>
        </p:blipFill>
        <p:spPr>
          <a:xfrm>
            <a:off x="2878145" y="678787"/>
            <a:ext cx="1345754" cy="2754590"/>
          </a:xfrm>
          <a:prstGeom prst="rect">
            <a:avLst/>
          </a:prstGeom>
        </p:spPr>
      </p:pic>
      <p:pic>
        <p:nvPicPr>
          <p:cNvPr id="7" name="Picture 6">
            <a:extLst>
              <a:ext uri="{FF2B5EF4-FFF2-40B4-BE49-F238E27FC236}">
                <a16:creationId xmlns:a16="http://schemas.microsoft.com/office/drawing/2014/main" id="{3FEDF8B4-EC51-4A96-B6D4-28BCC925CF9B}"/>
              </a:ext>
            </a:extLst>
          </p:cNvPr>
          <p:cNvPicPr>
            <a:picLocks noChangeAspect="1"/>
          </p:cNvPicPr>
          <p:nvPr/>
        </p:nvPicPr>
        <p:blipFill>
          <a:blip r:embed="rId5"/>
          <a:stretch>
            <a:fillRect/>
          </a:stretch>
        </p:blipFill>
        <p:spPr>
          <a:xfrm>
            <a:off x="4455355" y="628303"/>
            <a:ext cx="1282672" cy="3006919"/>
          </a:xfrm>
          <a:prstGeom prst="rect">
            <a:avLst/>
          </a:prstGeom>
        </p:spPr>
      </p:pic>
      <p:pic>
        <p:nvPicPr>
          <p:cNvPr id="8" name="Picture 7">
            <a:extLst>
              <a:ext uri="{FF2B5EF4-FFF2-40B4-BE49-F238E27FC236}">
                <a16:creationId xmlns:a16="http://schemas.microsoft.com/office/drawing/2014/main" id="{D5D34200-4DE8-4046-BCC6-9B7E1B2CEC8A}"/>
              </a:ext>
            </a:extLst>
          </p:cNvPr>
          <p:cNvPicPr>
            <a:picLocks noChangeAspect="1"/>
          </p:cNvPicPr>
          <p:nvPr/>
        </p:nvPicPr>
        <p:blipFill>
          <a:blip r:embed="rId6"/>
          <a:stretch>
            <a:fillRect/>
          </a:stretch>
        </p:blipFill>
        <p:spPr>
          <a:xfrm>
            <a:off x="5951876" y="678787"/>
            <a:ext cx="1317717" cy="1773311"/>
          </a:xfrm>
          <a:prstGeom prst="rect">
            <a:avLst/>
          </a:prstGeom>
        </p:spPr>
      </p:pic>
      <p:pic>
        <p:nvPicPr>
          <p:cNvPr id="14" name="Picture 13">
            <a:extLst>
              <a:ext uri="{FF2B5EF4-FFF2-40B4-BE49-F238E27FC236}">
                <a16:creationId xmlns:a16="http://schemas.microsoft.com/office/drawing/2014/main" id="{766903A0-AD82-4FCB-9ACD-ADFEC15A9999}"/>
              </a:ext>
            </a:extLst>
          </p:cNvPr>
          <p:cNvPicPr>
            <a:picLocks noChangeAspect="1"/>
          </p:cNvPicPr>
          <p:nvPr/>
        </p:nvPicPr>
        <p:blipFill>
          <a:blip r:embed="rId7"/>
          <a:stretch>
            <a:fillRect/>
          </a:stretch>
        </p:blipFill>
        <p:spPr>
          <a:xfrm>
            <a:off x="7483443" y="678787"/>
            <a:ext cx="1520982" cy="2495252"/>
          </a:xfrm>
          <a:prstGeom prst="rect">
            <a:avLst/>
          </a:prstGeom>
        </p:spPr>
      </p:pic>
    </p:spTree>
    <p:extLst>
      <p:ext uri="{BB962C8B-B14F-4D97-AF65-F5344CB8AC3E}">
        <p14:creationId xmlns:p14="http://schemas.microsoft.com/office/powerpoint/2010/main" val="176092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39575" y="134495"/>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t>WBS: Deployment</a:t>
            </a:r>
            <a:endParaRPr sz="3500" b="1" dirty="0"/>
          </a:p>
        </p:txBody>
      </p:sp>
      <p:sp>
        <p:nvSpPr>
          <p:cNvPr id="4" name="Google Shape;131;p19">
            <a:extLst>
              <a:ext uri="{FF2B5EF4-FFF2-40B4-BE49-F238E27FC236}">
                <a16:creationId xmlns:a16="http://schemas.microsoft.com/office/drawing/2014/main" id="{BD62F9F0-8BBC-446A-AE8E-B49D2FCDCB14}"/>
              </a:ext>
            </a:extLst>
          </p:cNvPr>
          <p:cNvSpPr txBox="1">
            <a:spLocks/>
          </p:cNvSpPr>
          <p:nvPr/>
        </p:nvSpPr>
        <p:spPr>
          <a:xfrm>
            <a:off x="483825" y="679950"/>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dirty="0">
                <a:solidFill>
                  <a:srgbClr val="FFFFFF"/>
                </a:solidFill>
              </a:rPr>
              <a:t>Launch app</a:t>
            </a:r>
          </a:p>
          <a:p>
            <a:pPr indent="-368300">
              <a:lnSpc>
                <a:spcPct val="150000"/>
              </a:lnSpc>
              <a:buClr>
                <a:srgbClr val="FFFFFF"/>
              </a:buClr>
              <a:buSzPts val="2200"/>
              <a:buFont typeface="Roboto"/>
              <a:buChar char="❖"/>
            </a:pPr>
            <a:r>
              <a:rPr lang="en-US" dirty="0">
                <a:solidFill>
                  <a:srgbClr val="FFFFFF"/>
                </a:solidFill>
              </a:rPr>
              <a:t>Connect UTD database and app database/launch new database</a:t>
            </a:r>
          </a:p>
          <a:p>
            <a:pPr indent="-368300">
              <a:lnSpc>
                <a:spcPct val="150000"/>
              </a:lnSpc>
              <a:buClr>
                <a:srgbClr val="FFFFFF"/>
              </a:buClr>
              <a:buSzPts val="2200"/>
              <a:buFont typeface="Roboto"/>
              <a:buChar char="❖"/>
            </a:pPr>
            <a:r>
              <a:rPr lang="en-US" dirty="0">
                <a:solidFill>
                  <a:srgbClr val="FFFFFF"/>
                </a:solidFill>
              </a:rPr>
              <a:t>Host computer system setup</a:t>
            </a:r>
          </a:p>
          <a:p>
            <a:pPr indent="-368300">
              <a:lnSpc>
                <a:spcPct val="150000"/>
              </a:lnSpc>
              <a:buClr>
                <a:srgbClr val="FFFFFF"/>
              </a:buClr>
              <a:buSzPts val="2200"/>
              <a:buFont typeface="Roboto"/>
              <a:buChar char="❖"/>
            </a:pPr>
            <a:r>
              <a:rPr lang="en-US" dirty="0">
                <a:solidFill>
                  <a:srgbClr val="FFFFFF"/>
                </a:solidFill>
              </a:rPr>
              <a:t>Establish network connections</a:t>
            </a:r>
          </a:p>
          <a:p>
            <a:pPr indent="-368300">
              <a:lnSpc>
                <a:spcPct val="150000"/>
              </a:lnSpc>
              <a:buClr>
                <a:srgbClr val="FFFFFF"/>
              </a:buClr>
              <a:buSzPts val="2200"/>
              <a:buFont typeface="Roboto"/>
              <a:buChar char="❖"/>
            </a:pPr>
            <a:r>
              <a:rPr lang="en-US" dirty="0">
                <a:solidFill>
                  <a:srgbClr val="FFFFFF"/>
                </a:solidFill>
              </a:rPr>
              <a:t>Training</a:t>
            </a:r>
          </a:p>
          <a:p>
            <a:pPr indent="-368300">
              <a:lnSpc>
                <a:spcPct val="150000"/>
              </a:lnSpc>
              <a:buClr>
                <a:srgbClr val="FFFFFF"/>
              </a:buClr>
              <a:buSzPts val="2200"/>
              <a:buFont typeface="Roboto"/>
              <a:buChar char="❖"/>
            </a:pPr>
            <a:r>
              <a:rPr lang="en-US" dirty="0">
                <a:solidFill>
                  <a:srgbClr val="FFFFFF"/>
                </a:solidFill>
              </a:rPr>
              <a:t>Launch DB</a:t>
            </a:r>
            <a:endParaRPr lang="en-US" sz="2200" dirty="0">
              <a:solidFill>
                <a:srgbClr val="FFFFFF"/>
              </a:solidFill>
            </a:endParaRPr>
          </a:p>
          <a:p>
            <a:pPr indent="-368300">
              <a:lnSpc>
                <a:spcPct val="150000"/>
              </a:lnSpc>
              <a:buClr>
                <a:srgbClr val="FFFFFF"/>
              </a:buClr>
              <a:buSzPts val="2200"/>
              <a:buFont typeface="Roboto"/>
              <a:buChar char="❖"/>
            </a:pPr>
            <a:endParaRPr lang="en-US" sz="1200" dirty="0">
              <a:solidFill>
                <a:srgbClr val="FFFFFF"/>
              </a:solidFill>
            </a:endParaRPr>
          </a:p>
          <a:p>
            <a:pPr indent="-368300">
              <a:lnSpc>
                <a:spcPct val="150000"/>
              </a:lnSpc>
              <a:buClr>
                <a:srgbClr val="FFFFFF"/>
              </a:buClr>
              <a:buSzPts val="2200"/>
              <a:buFont typeface="Roboto"/>
              <a:buChar char="❖"/>
            </a:pPr>
            <a:r>
              <a:rPr lang="en-US" sz="2200" dirty="0">
                <a:solidFill>
                  <a:srgbClr val="FFFFFF"/>
                </a:solidFill>
              </a:rPr>
              <a:t>Ensure everything is in place for launch day</a:t>
            </a:r>
          </a:p>
          <a:p>
            <a:pPr indent="-368300">
              <a:lnSpc>
                <a:spcPct val="150000"/>
              </a:lnSpc>
              <a:buClr>
                <a:srgbClr val="FFFFFF"/>
              </a:buClr>
              <a:buSzPts val="2200"/>
              <a:buFont typeface="Roboto"/>
              <a:buChar char="❖"/>
            </a:pPr>
            <a:r>
              <a:rPr lang="en-US" sz="2200" dirty="0">
                <a:solidFill>
                  <a:srgbClr val="FFFFFF"/>
                </a:solidFill>
              </a:rPr>
              <a:t>All systems connected together</a:t>
            </a:r>
          </a:p>
          <a:p>
            <a:pPr indent="-368300">
              <a:lnSpc>
                <a:spcPct val="150000"/>
              </a:lnSpc>
              <a:buClr>
                <a:srgbClr val="FFFFFF"/>
              </a:buClr>
              <a:buSzPts val="2200"/>
              <a:buFont typeface="Roboto"/>
              <a:buChar char="❖"/>
            </a:pPr>
            <a:r>
              <a:rPr lang="en-US" sz="2200" dirty="0">
                <a:solidFill>
                  <a:srgbClr val="FFFFFF"/>
                </a:solidFill>
              </a:rPr>
              <a:t>Make sure users have functionality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39575" y="134495"/>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Deployment</a:t>
            </a:r>
            <a:endParaRPr sz="3500" b="1"/>
          </a:p>
        </p:txBody>
      </p:sp>
      <p:pic>
        <p:nvPicPr>
          <p:cNvPr id="4" name="Picture 3">
            <a:extLst>
              <a:ext uri="{FF2B5EF4-FFF2-40B4-BE49-F238E27FC236}">
                <a16:creationId xmlns:a16="http://schemas.microsoft.com/office/drawing/2014/main" id="{A35BC7F5-8D0F-4719-AC42-151724A013FF}"/>
              </a:ext>
            </a:extLst>
          </p:cNvPr>
          <p:cNvPicPr>
            <a:picLocks noChangeAspect="1"/>
          </p:cNvPicPr>
          <p:nvPr/>
        </p:nvPicPr>
        <p:blipFill>
          <a:blip r:embed="rId3"/>
          <a:stretch>
            <a:fillRect/>
          </a:stretch>
        </p:blipFill>
        <p:spPr>
          <a:xfrm>
            <a:off x="6044673" y="163349"/>
            <a:ext cx="2160477" cy="4816801"/>
          </a:xfrm>
          <a:prstGeom prst="rect">
            <a:avLst/>
          </a:prstGeom>
        </p:spPr>
      </p:pic>
      <p:pic>
        <p:nvPicPr>
          <p:cNvPr id="5" name="Picture 4">
            <a:extLst>
              <a:ext uri="{FF2B5EF4-FFF2-40B4-BE49-F238E27FC236}">
                <a16:creationId xmlns:a16="http://schemas.microsoft.com/office/drawing/2014/main" id="{7835DE7C-4F48-47FB-96E9-467B895E6273}"/>
              </a:ext>
            </a:extLst>
          </p:cNvPr>
          <p:cNvPicPr>
            <a:picLocks noChangeAspect="1"/>
          </p:cNvPicPr>
          <p:nvPr/>
        </p:nvPicPr>
        <p:blipFill>
          <a:blip r:embed="rId4"/>
          <a:stretch>
            <a:fillRect/>
          </a:stretch>
        </p:blipFill>
        <p:spPr>
          <a:xfrm>
            <a:off x="356276" y="1071993"/>
            <a:ext cx="2113253" cy="2172282"/>
          </a:xfrm>
          <a:prstGeom prst="rect">
            <a:avLst/>
          </a:prstGeom>
        </p:spPr>
      </p:pic>
      <p:pic>
        <p:nvPicPr>
          <p:cNvPr id="6" name="Picture 5">
            <a:extLst>
              <a:ext uri="{FF2B5EF4-FFF2-40B4-BE49-F238E27FC236}">
                <a16:creationId xmlns:a16="http://schemas.microsoft.com/office/drawing/2014/main" id="{30BB44F6-41E7-42E5-A720-C227AAA624CC}"/>
              </a:ext>
            </a:extLst>
          </p:cNvPr>
          <p:cNvPicPr>
            <a:picLocks noChangeAspect="1"/>
          </p:cNvPicPr>
          <p:nvPr/>
        </p:nvPicPr>
        <p:blipFill>
          <a:blip r:embed="rId5"/>
          <a:stretch>
            <a:fillRect/>
          </a:stretch>
        </p:blipFill>
        <p:spPr>
          <a:xfrm>
            <a:off x="2966604" y="1071993"/>
            <a:ext cx="2502847" cy="2550071"/>
          </a:xfrm>
          <a:prstGeom prst="rect">
            <a:avLst/>
          </a:prstGeom>
        </p:spPr>
      </p:pic>
    </p:spTree>
    <p:extLst>
      <p:ext uri="{BB962C8B-B14F-4D97-AF65-F5344CB8AC3E}">
        <p14:creationId xmlns:p14="http://schemas.microsoft.com/office/powerpoint/2010/main" val="422538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179-616C-43F3-8102-6DEA8B9EEAD3}"/>
              </a:ext>
            </a:extLst>
          </p:cNvPr>
          <p:cNvSpPr>
            <a:spLocks noGrp="1"/>
          </p:cNvSpPr>
          <p:nvPr>
            <p:ph type="title"/>
          </p:nvPr>
        </p:nvSpPr>
        <p:spPr>
          <a:xfrm>
            <a:off x="133973" y="26076"/>
            <a:ext cx="8222100" cy="838800"/>
          </a:xfrm>
        </p:spPr>
        <p:txBody>
          <a:bodyPr/>
          <a:lstStyle/>
          <a:p>
            <a:r>
              <a:rPr lang="en-US" dirty="0">
                <a:solidFill>
                  <a:schemeClr val="bg1"/>
                </a:solidFill>
              </a:rPr>
              <a:t>Pricing Milestones</a:t>
            </a:r>
          </a:p>
        </p:txBody>
      </p:sp>
      <p:sp>
        <p:nvSpPr>
          <p:cNvPr id="4" name="Rectangle 1">
            <a:extLst>
              <a:ext uri="{FF2B5EF4-FFF2-40B4-BE49-F238E27FC236}">
                <a16:creationId xmlns:a16="http://schemas.microsoft.com/office/drawing/2014/main" id="{56974B2A-049B-4495-8683-6A1A59A9084A}"/>
              </a:ext>
            </a:extLst>
          </p:cNvPr>
          <p:cNvSpPr>
            <a:spLocks noChangeArrowheads="1"/>
          </p:cNvSpPr>
          <p:nvPr/>
        </p:nvSpPr>
        <p:spPr bwMode="auto">
          <a:xfrm>
            <a:off x="253410" y="929244"/>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6" name="Table 6">
            <a:extLst>
              <a:ext uri="{FF2B5EF4-FFF2-40B4-BE49-F238E27FC236}">
                <a16:creationId xmlns:a16="http://schemas.microsoft.com/office/drawing/2014/main" id="{45FC3205-0EA2-4C47-89A8-A248EB8327D0}"/>
              </a:ext>
            </a:extLst>
          </p:cNvPr>
          <p:cNvGraphicFramePr>
            <a:graphicFrameLocks noGrp="1"/>
          </p:cNvGraphicFramePr>
          <p:nvPr>
            <p:extLst>
              <p:ext uri="{D42A27DB-BD31-4B8C-83A1-F6EECF244321}">
                <p14:modId xmlns:p14="http://schemas.microsoft.com/office/powerpoint/2010/main" val="1210993157"/>
              </p:ext>
            </p:extLst>
          </p:nvPr>
        </p:nvGraphicFramePr>
        <p:xfrm>
          <a:off x="150150" y="940674"/>
          <a:ext cx="2593050" cy="3544500"/>
        </p:xfrm>
        <a:graphic>
          <a:graphicData uri="http://schemas.openxmlformats.org/drawingml/2006/table">
            <a:tbl>
              <a:tblPr firstRow="1" bandRow="1">
                <a:tableStyleId>{5C22544A-7EE6-4342-B048-85BDC9FD1C3A}</a:tableStyleId>
              </a:tblPr>
              <a:tblGrid>
                <a:gridCol w="1296525">
                  <a:extLst>
                    <a:ext uri="{9D8B030D-6E8A-4147-A177-3AD203B41FA5}">
                      <a16:colId xmlns:a16="http://schemas.microsoft.com/office/drawing/2014/main" val="1523564490"/>
                    </a:ext>
                  </a:extLst>
                </a:gridCol>
                <a:gridCol w="1296525">
                  <a:extLst>
                    <a:ext uri="{9D8B030D-6E8A-4147-A177-3AD203B41FA5}">
                      <a16:colId xmlns:a16="http://schemas.microsoft.com/office/drawing/2014/main" val="1490774776"/>
                    </a:ext>
                  </a:extLst>
                </a:gridCol>
              </a:tblGrid>
              <a:tr h="476850">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76850">
                <a:tc>
                  <a:txBody>
                    <a:bodyPr/>
                    <a:lstStyle/>
                    <a:p>
                      <a:r>
                        <a:rPr lang="en-US" dirty="0"/>
                        <a:t>Requirements</a:t>
                      </a:r>
                    </a:p>
                    <a:p>
                      <a:r>
                        <a:rPr lang="en-US" dirty="0"/>
                        <a:t>(M01)</a:t>
                      </a:r>
                    </a:p>
                  </a:txBody>
                  <a:tcPr/>
                </a:tc>
                <a:tc>
                  <a:txBody>
                    <a:bodyPr/>
                    <a:lstStyle/>
                    <a:p>
                      <a:r>
                        <a:rPr lang="en-US" b="1" dirty="0"/>
                        <a:t>$100,000</a:t>
                      </a:r>
                    </a:p>
                  </a:txBody>
                  <a:tcPr/>
                </a:tc>
                <a:extLst>
                  <a:ext uri="{0D108BD9-81ED-4DB2-BD59-A6C34878D82A}">
                    <a16:rowId xmlns:a16="http://schemas.microsoft.com/office/drawing/2014/main" val="3109509273"/>
                  </a:ext>
                </a:extLst>
              </a:tr>
              <a:tr h="476850">
                <a:tc>
                  <a:txBody>
                    <a:bodyPr/>
                    <a:lstStyle/>
                    <a:p>
                      <a:r>
                        <a:rPr lang="en-US" dirty="0"/>
                        <a:t>Design</a:t>
                      </a:r>
                    </a:p>
                    <a:p>
                      <a:r>
                        <a:rPr lang="en-US" dirty="0"/>
                        <a:t>(M02)</a:t>
                      </a:r>
                    </a:p>
                  </a:txBody>
                  <a:tcPr/>
                </a:tc>
                <a:tc>
                  <a:txBody>
                    <a:bodyPr/>
                    <a:lstStyle/>
                    <a:p>
                      <a:r>
                        <a:rPr lang="en-US" b="1" dirty="0"/>
                        <a:t>$200,000</a:t>
                      </a:r>
                    </a:p>
                  </a:txBody>
                  <a:tcPr/>
                </a:tc>
                <a:extLst>
                  <a:ext uri="{0D108BD9-81ED-4DB2-BD59-A6C34878D82A}">
                    <a16:rowId xmlns:a16="http://schemas.microsoft.com/office/drawing/2014/main" val="2330808929"/>
                  </a:ext>
                </a:extLst>
              </a:tr>
              <a:tr h="476850">
                <a:tc>
                  <a:txBody>
                    <a:bodyPr/>
                    <a:lstStyle/>
                    <a:p>
                      <a:r>
                        <a:rPr lang="en-US" dirty="0"/>
                        <a:t>Development</a:t>
                      </a:r>
                    </a:p>
                    <a:p>
                      <a:r>
                        <a:rPr lang="en-US" dirty="0"/>
                        <a:t>(M03)</a:t>
                      </a:r>
                    </a:p>
                  </a:txBody>
                  <a:tcPr/>
                </a:tc>
                <a:tc>
                  <a:txBody>
                    <a:bodyPr/>
                    <a:lstStyle/>
                    <a:p>
                      <a:r>
                        <a:rPr lang="en-US" b="1" dirty="0"/>
                        <a:t>$800,000</a:t>
                      </a:r>
                    </a:p>
                  </a:txBody>
                  <a:tcPr/>
                </a:tc>
                <a:extLst>
                  <a:ext uri="{0D108BD9-81ED-4DB2-BD59-A6C34878D82A}">
                    <a16:rowId xmlns:a16="http://schemas.microsoft.com/office/drawing/2014/main" val="1826251899"/>
                  </a:ext>
                </a:extLst>
              </a:tr>
              <a:tr h="476850">
                <a:tc>
                  <a:txBody>
                    <a:bodyPr/>
                    <a:lstStyle/>
                    <a:p>
                      <a:r>
                        <a:rPr lang="en-US" dirty="0"/>
                        <a:t>Testing</a:t>
                      </a:r>
                    </a:p>
                    <a:p>
                      <a:r>
                        <a:rPr lang="en-US" dirty="0"/>
                        <a:t>(M04)</a:t>
                      </a:r>
                    </a:p>
                  </a:txBody>
                  <a:tcPr/>
                </a:tc>
                <a:tc>
                  <a:txBody>
                    <a:bodyPr/>
                    <a:lstStyle/>
                    <a:p>
                      <a:r>
                        <a:rPr lang="en-US" b="1" dirty="0"/>
                        <a:t>$400,000</a:t>
                      </a:r>
                    </a:p>
                  </a:txBody>
                  <a:tcPr/>
                </a:tc>
                <a:extLst>
                  <a:ext uri="{0D108BD9-81ED-4DB2-BD59-A6C34878D82A}">
                    <a16:rowId xmlns:a16="http://schemas.microsoft.com/office/drawing/2014/main" val="3294048784"/>
                  </a:ext>
                </a:extLst>
              </a:tr>
              <a:tr h="476850">
                <a:tc>
                  <a:txBody>
                    <a:bodyPr/>
                    <a:lstStyle/>
                    <a:p>
                      <a:r>
                        <a:rPr lang="en-US" dirty="0"/>
                        <a:t>Deployment</a:t>
                      </a:r>
                    </a:p>
                    <a:p>
                      <a:r>
                        <a:rPr lang="en-US" dirty="0"/>
                        <a:t>(M05)</a:t>
                      </a:r>
                    </a:p>
                  </a:txBody>
                  <a:tcPr/>
                </a:tc>
                <a:tc>
                  <a:txBody>
                    <a:bodyPr/>
                    <a:lstStyle/>
                    <a:p>
                      <a:r>
                        <a:rPr lang="en-US" b="1" dirty="0"/>
                        <a:t>$150,000</a:t>
                      </a:r>
                    </a:p>
                  </a:txBody>
                  <a:tcPr/>
                </a:tc>
                <a:extLst>
                  <a:ext uri="{0D108BD9-81ED-4DB2-BD59-A6C34878D82A}">
                    <a16:rowId xmlns:a16="http://schemas.microsoft.com/office/drawing/2014/main" val="2934122836"/>
                  </a:ext>
                </a:extLst>
              </a:tr>
              <a:tr h="476850">
                <a:tc>
                  <a:txBody>
                    <a:bodyPr/>
                    <a:lstStyle/>
                    <a:p>
                      <a:r>
                        <a:rPr lang="en-US" b="1" dirty="0"/>
                        <a:t>Total:</a:t>
                      </a:r>
                    </a:p>
                  </a:txBody>
                  <a:tcPr/>
                </a:tc>
                <a:tc>
                  <a:txBody>
                    <a:bodyPr/>
                    <a:lstStyle/>
                    <a:p>
                      <a:r>
                        <a:rPr lang="en-US" b="1" dirty="0"/>
                        <a:t>$1,650,000</a:t>
                      </a:r>
                    </a:p>
                  </a:txBody>
                  <a:tcPr/>
                </a:tc>
                <a:extLst>
                  <a:ext uri="{0D108BD9-81ED-4DB2-BD59-A6C34878D82A}">
                    <a16:rowId xmlns:a16="http://schemas.microsoft.com/office/drawing/2014/main" val="1020209987"/>
                  </a:ext>
                </a:extLst>
              </a:tr>
            </a:tbl>
          </a:graphicData>
        </a:graphic>
      </p:graphicFrame>
      <p:sp>
        <p:nvSpPr>
          <p:cNvPr id="11" name="Title 1">
            <a:extLst>
              <a:ext uri="{FF2B5EF4-FFF2-40B4-BE49-F238E27FC236}">
                <a16:creationId xmlns:a16="http://schemas.microsoft.com/office/drawing/2014/main" id="{2FC6E6B6-6301-47AF-AF7C-BDC190BEBFC3}"/>
              </a:ext>
            </a:extLst>
          </p:cNvPr>
          <p:cNvSpPr txBox="1">
            <a:spLocks/>
          </p:cNvSpPr>
          <p:nvPr/>
        </p:nvSpPr>
        <p:spPr>
          <a:xfrm>
            <a:off x="150150" y="4502178"/>
            <a:ext cx="259305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Initial top-down estimate</a:t>
            </a:r>
          </a:p>
        </p:txBody>
      </p:sp>
      <p:sp>
        <p:nvSpPr>
          <p:cNvPr id="14" name="Google Shape;131;p19">
            <a:extLst>
              <a:ext uri="{FF2B5EF4-FFF2-40B4-BE49-F238E27FC236}">
                <a16:creationId xmlns:a16="http://schemas.microsoft.com/office/drawing/2014/main" id="{0186451E-A450-41E2-88FE-AC8BA67B6FE6}"/>
              </a:ext>
            </a:extLst>
          </p:cNvPr>
          <p:cNvSpPr txBox="1">
            <a:spLocks/>
          </p:cNvSpPr>
          <p:nvPr/>
        </p:nvSpPr>
        <p:spPr>
          <a:xfrm>
            <a:off x="2327568" y="824390"/>
            <a:ext cx="6666282" cy="4016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Wages based of average of appropriate engineering position in Dallas, TX</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Development costs mostly come from back-end, host computer system, and mobile application development</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Time to build estimated around 270 days</a:t>
            </a:r>
          </a:p>
          <a:p>
            <a:pPr marL="1289050" lvl="2" indent="-285750">
              <a:lnSpc>
                <a:spcPct val="150000"/>
              </a:lnSpc>
              <a:buClr>
                <a:srgbClr val="FFFFFF"/>
              </a:buClr>
              <a:buSzPts val="2200"/>
              <a:buFont typeface="Wingdings" panose="05000000000000000000" pitchFamily="2" charset="2"/>
              <a:buChar char="v"/>
            </a:pPr>
            <a:r>
              <a:rPr lang="en-US" sz="1800" dirty="0">
                <a:solidFill>
                  <a:srgbClr val="FFFFFF"/>
                </a:solidFill>
              </a:rPr>
              <a:t>Based on average length of medium-sized software project</a:t>
            </a:r>
          </a:p>
          <a:p>
            <a:pPr marL="1289050" lvl="2" indent="-285750">
              <a:lnSpc>
                <a:spcPct val="150000"/>
              </a:lnSpc>
              <a:buClr>
                <a:srgbClr val="FFFFFF"/>
              </a:buClr>
              <a:buSzPts val="2200"/>
              <a:buFont typeface="Wingdings" panose="05000000000000000000" pitchFamily="2" charset="2"/>
              <a:buChar char="v"/>
            </a:pPr>
            <a:endParaRPr lang="en-US" sz="1800" dirty="0">
              <a:solidFill>
                <a:srgbClr val="FFFFFF"/>
              </a:solidFill>
            </a:endParaRPr>
          </a:p>
        </p:txBody>
      </p:sp>
    </p:spTree>
    <p:extLst>
      <p:ext uri="{BB962C8B-B14F-4D97-AF65-F5344CB8AC3E}">
        <p14:creationId xmlns:p14="http://schemas.microsoft.com/office/powerpoint/2010/main" val="224201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179-616C-43F3-8102-6DEA8B9EEAD3}"/>
              </a:ext>
            </a:extLst>
          </p:cNvPr>
          <p:cNvSpPr>
            <a:spLocks noGrp="1"/>
          </p:cNvSpPr>
          <p:nvPr>
            <p:ph type="title"/>
          </p:nvPr>
        </p:nvSpPr>
        <p:spPr>
          <a:xfrm>
            <a:off x="133973" y="101875"/>
            <a:ext cx="8222100" cy="838800"/>
          </a:xfrm>
        </p:spPr>
        <p:txBody>
          <a:bodyPr/>
          <a:lstStyle/>
          <a:p>
            <a:r>
              <a:rPr lang="en-US" dirty="0">
                <a:solidFill>
                  <a:schemeClr val="bg1"/>
                </a:solidFill>
              </a:rPr>
              <a:t>Pricing Milestones</a:t>
            </a:r>
          </a:p>
        </p:txBody>
      </p:sp>
      <p:sp>
        <p:nvSpPr>
          <p:cNvPr id="4" name="Rectangle 1">
            <a:extLst>
              <a:ext uri="{FF2B5EF4-FFF2-40B4-BE49-F238E27FC236}">
                <a16:creationId xmlns:a16="http://schemas.microsoft.com/office/drawing/2014/main" id="{56974B2A-049B-4495-8683-6A1A59A9084A}"/>
              </a:ext>
            </a:extLst>
          </p:cNvPr>
          <p:cNvSpPr>
            <a:spLocks noChangeArrowheads="1"/>
          </p:cNvSpPr>
          <p:nvPr/>
        </p:nvSpPr>
        <p:spPr bwMode="auto">
          <a:xfrm>
            <a:off x="253410" y="929244"/>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9" name="Table 6">
            <a:extLst>
              <a:ext uri="{FF2B5EF4-FFF2-40B4-BE49-F238E27FC236}">
                <a16:creationId xmlns:a16="http://schemas.microsoft.com/office/drawing/2014/main" id="{8A8E4543-02A8-4DE1-8966-87D0F31D436D}"/>
              </a:ext>
            </a:extLst>
          </p:cNvPr>
          <p:cNvGraphicFramePr>
            <a:graphicFrameLocks noGrp="1"/>
          </p:cNvGraphicFramePr>
          <p:nvPr>
            <p:extLst>
              <p:ext uri="{D42A27DB-BD31-4B8C-83A1-F6EECF244321}">
                <p14:modId xmlns:p14="http://schemas.microsoft.com/office/powerpoint/2010/main" val="3770971926"/>
              </p:ext>
            </p:extLst>
          </p:nvPr>
        </p:nvGraphicFramePr>
        <p:xfrm>
          <a:off x="133973" y="929243"/>
          <a:ext cx="2593050" cy="3337950"/>
        </p:xfrm>
        <a:graphic>
          <a:graphicData uri="http://schemas.openxmlformats.org/drawingml/2006/table">
            <a:tbl>
              <a:tblPr firstRow="1" bandRow="1">
                <a:tableStyleId>{5C22544A-7EE6-4342-B048-85BDC9FD1C3A}</a:tableStyleId>
              </a:tblPr>
              <a:tblGrid>
                <a:gridCol w="1296525">
                  <a:extLst>
                    <a:ext uri="{9D8B030D-6E8A-4147-A177-3AD203B41FA5}">
                      <a16:colId xmlns:a16="http://schemas.microsoft.com/office/drawing/2014/main" val="1523564490"/>
                    </a:ext>
                  </a:extLst>
                </a:gridCol>
                <a:gridCol w="1296525">
                  <a:extLst>
                    <a:ext uri="{9D8B030D-6E8A-4147-A177-3AD203B41FA5}">
                      <a16:colId xmlns:a16="http://schemas.microsoft.com/office/drawing/2014/main" val="1490774776"/>
                    </a:ext>
                  </a:extLst>
                </a:gridCol>
              </a:tblGrid>
              <a:tr h="476850">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76850">
                <a:tc>
                  <a:txBody>
                    <a:bodyPr/>
                    <a:lstStyle/>
                    <a:p>
                      <a:r>
                        <a:rPr lang="en-US" dirty="0"/>
                        <a:t>Requirements</a:t>
                      </a:r>
                    </a:p>
                  </a:txBody>
                  <a:tcPr/>
                </a:tc>
                <a:tc>
                  <a:txBody>
                    <a:bodyPr/>
                    <a:lstStyle/>
                    <a:p>
                      <a:r>
                        <a:rPr lang="en-US" b="1" dirty="0"/>
                        <a:t>$117,819</a:t>
                      </a:r>
                    </a:p>
                  </a:txBody>
                  <a:tcPr/>
                </a:tc>
                <a:extLst>
                  <a:ext uri="{0D108BD9-81ED-4DB2-BD59-A6C34878D82A}">
                    <a16:rowId xmlns:a16="http://schemas.microsoft.com/office/drawing/2014/main" val="3109509273"/>
                  </a:ext>
                </a:extLst>
              </a:tr>
              <a:tr h="476850">
                <a:tc>
                  <a:txBody>
                    <a:bodyPr/>
                    <a:lstStyle/>
                    <a:p>
                      <a:r>
                        <a:rPr lang="en-US" dirty="0"/>
                        <a:t>Design</a:t>
                      </a:r>
                    </a:p>
                  </a:txBody>
                  <a:tcPr/>
                </a:tc>
                <a:tc>
                  <a:txBody>
                    <a:bodyPr/>
                    <a:lstStyle/>
                    <a:p>
                      <a:r>
                        <a:rPr lang="en-US" b="1" dirty="0"/>
                        <a:t>$83,060</a:t>
                      </a:r>
                    </a:p>
                  </a:txBody>
                  <a:tcPr/>
                </a:tc>
                <a:extLst>
                  <a:ext uri="{0D108BD9-81ED-4DB2-BD59-A6C34878D82A}">
                    <a16:rowId xmlns:a16="http://schemas.microsoft.com/office/drawing/2014/main" val="2330808929"/>
                  </a:ext>
                </a:extLst>
              </a:tr>
              <a:tr h="476850">
                <a:tc>
                  <a:txBody>
                    <a:bodyPr/>
                    <a:lstStyle/>
                    <a:p>
                      <a:r>
                        <a:rPr lang="en-US" dirty="0"/>
                        <a:t>Development</a:t>
                      </a:r>
                    </a:p>
                  </a:txBody>
                  <a:tcPr/>
                </a:tc>
                <a:tc>
                  <a:txBody>
                    <a:bodyPr/>
                    <a:lstStyle/>
                    <a:p>
                      <a:r>
                        <a:rPr lang="en-US" b="1" dirty="0"/>
                        <a:t>$264,632</a:t>
                      </a:r>
                    </a:p>
                  </a:txBody>
                  <a:tcPr/>
                </a:tc>
                <a:extLst>
                  <a:ext uri="{0D108BD9-81ED-4DB2-BD59-A6C34878D82A}">
                    <a16:rowId xmlns:a16="http://schemas.microsoft.com/office/drawing/2014/main" val="1826251899"/>
                  </a:ext>
                </a:extLst>
              </a:tr>
              <a:tr h="476850">
                <a:tc>
                  <a:txBody>
                    <a:bodyPr/>
                    <a:lstStyle/>
                    <a:p>
                      <a:r>
                        <a:rPr lang="en-US" dirty="0"/>
                        <a:t>Testing</a:t>
                      </a:r>
                    </a:p>
                  </a:txBody>
                  <a:tcPr/>
                </a:tc>
                <a:tc>
                  <a:txBody>
                    <a:bodyPr/>
                    <a:lstStyle/>
                    <a:p>
                      <a:r>
                        <a:rPr lang="en-US" b="1" dirty="0"/>
                        <a:t>$247,452</a:t>
                      </a:r>
                    </a:p>
                  </a:txBody>
                  <a:tcPr/>
                </a:tc>
                <a:extLst>
                  <a:ext uri="{0D108BD9-81ED-4DB2-BD59-A6C34878D82A}">
                    <a16:rowId xmlns:a16="http://schemas.microsoft.com/office/drawing/2014/main" val="3294048784"/>
                  </a:ext>
                </a:extLst>
              </a:tr>
              <a:tr h="476850">
                <a:tc>
                  <a:txBody>
                    <a:bodyPr/>
                    <a:lstStyle/>
                    <a:p>
                      <a:r>
                        <a:rPr lang="en-US" dirty="0"/>
                        <a:t>Deployment</a:t>
                      </a:r>
                    </a:p>
                  </a:txBody>
                  <a:tcPr/>
                </a:tc>
                <a:tc>
                  <a:txBody>
                    <a:bodyPr/>
                    <a:lstStyle/>
                    <a:p>
                      <a:r>
                        <a:rPr lang="en-US" b="1" dirty="0"/>
                        <a:t>$108,272</a:t>
                      </a:r>
                    </a:p>
                  </a:txBody>
                  <a:tcPr/>
                </a:tc>
                <a:extLst>
                  <a:ext uri="{0D108BD9-81ED-4DB2-BD59-A6C34878D82A}">
                    <a16:rowId xmlns:a16="http://schemas.microsoft.com/office/drawing/2014/main" val="2934122836"/>
                  </a:ext>
                </a:extLst>
              </a:tr>
              <a:tr h="476850">
                <a:tc>
                  <a:txBody>
                    <a:bodyPr/>
                    <a:lstStyle/>
                    <a:p>
                      <a:r>
                        <a:rPr lang="en-US" b="1" dirty="0"/>
                        <a:t>Total:</a:t>
                      </a:r>
                    </a:p>
                  </a:txBody>
                  <a:tcPr/>
                </a:tc>
                <a:tc>
                  <a:txBody>
                    <a:bodyPr/>
                    <a:lstStyle/>
                    <a:p>
                      <a:r>
                        <a:rPr lang="en-US" b="1" dirty="0"/>
                        <a:t>$821,235</a:t>
                      </a:r>
                    </a:p>
                  </a:txBody>
                  <a:tcPr/>
                </a:tc>
                <a:extLst>
                  <a:ext uri="{0D108BD9-81ED-4DB2-BD59-A6C34878D82A}">
                    <a16:rowId xmlns:a16="http://schemas.microsoft.com/office/drawing/2014/main" val="1020209987"/>
                  </a:ext>
                </a:extLst>
              </a:tr>
            </a:tbl>
          </a:graphicData>
        </a:graphic>
      </p:graphicFrame>
      <p:graphicFrame>
        <p:nvGraphicFramePr>
          <p:cNvPr id="10" name="Table 6">
            <a:extLst>
              <a:ext uri="{FF2B5EF4-FFF2-40B4-BE49-F238E27FC236}">
                <a16:creationId xmlns:a16="http://schemas.microsoft.com/office/drawing/2014/main" id="{3C2345DE-6CFB-429B-BB0A-566C1F68793B}"/>
              </a:ext>
            </a:extLst>
          </p:cNvPr>
          <p:cNvGraphicFramePr>
            <a:graphicFrameLocks noGrp="1"/>
          </p:cNvGraphicFramePr>
          <p:nvPr>
            <p:extLst>
              <p:ext uri="{D42A27DB-BD31-4B8C-83A1-F6EECF244321}">
                <p14:modId xmlns:p14="http://schemas.microsoft.com/office/powerpoint/2010/main" val="4197649727"/>
              </p:ext>
            </p:extLst>
          </p:nvPr>
        </p:nvGraphicFramePr>
        <p:xfrm>
          <a:off x="2846460" y="929244"/>
          <a:ext cx="2641542" cy="3337956"/>
        </p:xfrm>
        <a:graphic>
          <a:graphicData uri="http://schemas.openxmlformats.org/drawingml/2006/table">
            <a:tbl>
              <a:tblPr firstRow="1" bandRow="1">
                <a:tableStyleId>{5C22544A-7EE6-4342-B048-85BDC9FD1C3A}</a:tableStyleId>
              </a:tblPr>
              <a:tblGrid>
                <a:gridCol w="1320771">
                  <a:extLst>
                    <a:ext uri="{9D8B030D-6E8A-4147-A177-3AD203B41FA5}">
                      <a16:colId xmlns:a16="http://schemas.microsoft.com/office/drawing/2014/main" val="1523564490"/>
                    </a:ext>
                  </a:extLst>
                </a:gridCol>
                <a:gridCol w="1320771">
                  <a:extLst>
                    <a:ext uri="{9D8B030D-6E8A-4147-A177-3AD203B41FA5}">
                      <a16:colId xmlns:a16="http://schemas.microsoft.com/office/drawing/2014/main" val="1490774776"/>
                    </a:ext>
                  </a:extLst>
                </a:gridCol>
              </a:tblGrid>
              <a:tr h="478067">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69554">
                <a:tc>
                  <a:txBody>
                    <a:bodyPr/>
                    <a:lstStyle/>
                    <a:p>
                      <a:r>
                        <a:rPr lang="en-US" dirty="0"/>
                        <a:t>Requirements</a:t>
                      </a:r>
                    </a:p>
                  </a:txBody>
                  <a:tcPr/>
                </a:tc>
                <a:tc>
                  <a:txBody>
                    <a:bodyPr/>
                    <a:lstStyle/>
                    <a:p>
                      <a:r>
                        <a:rPr lang="en-US" b="1" dirty="0"/>
                        <a:t>$159,055</a:t>
                      </a:r>
                    </a:p>
                  </a:txBody>
                  <a:tcPr/>
                </a:tc>
                <a:extLst>
                  <a:ext uri="{0D108BD9-81ED-4DB2-BD59-A6C34878D82A}">
                    <a16:rowId xmlns:a16="http://schemas.microsoft.com/office/drawing/2014/main" val="3109509273"/>
                  </a:ext>
                </a:extLst>
              </a:tr>
              <a:tr h="478067">
                <a:tc>
                  <a:txBody>
                    <a:bodyPr/>
                    <a:lstStyle/>
                    <a:p>
                      <a:r>
                        <a:rPr lang="en-US" dirty="0"/>
                        <a:t>Design</a:t>
                      </a:r>
                    </a:p>
                  </a:txBody>
                  <a:tcPr/>
                </a:tc>
                <a:tc>
                  <a:txBody>
                    <a:bodyPr/>
                    <a:lstStyle/>
                    <a:p>
                      <a:r>
                        <a:rPr lang="en-US" b="1" dirty="0"/>
                        <a:t>$112,131</a:t>
                      </a:r>
                    </a:p>
                  </a:txBody>
                  <a:tcPr/>
                </a:tc>
                <a:extLst>
                  <a:ext uri="{0D108BD9-81ED-4DB2-BD59-A6C34878D82A}">
                    <a16:rowId xmlns:a16="http://schemas.microsoft.com/office/drawing/2014/main" val="2330808929"/>
                  </a:ext>
                </a:extLst>
              </a:tr>
              <a:tr h="478067">
                <a:tc>
                  <a:txBody>
                    <a:bodyPr/>
                    <a:lstStyle/>
                    <a:p>
                      <a:r>
                        <a:rPr lang="en-US" dirty="0"/>
                        <a:t>Development</a:t>
                      </a:r>
                    </a:p>
                  </a:txBody>
                  <a:tcPr/>
                </a:tc>
                <a:tc>
                  <a:txBody>
                    <a:bodyPr/>
                    <a:lstStyle/>
                    <a:p>
                      <a:r>
                        <a:rPr lang="en-US" b="1" dirty="0"/>
                        <a:t>$358,765</a:t>
                      </a:r>
                    </a:p>
                  </a:txBody>
                  <a:tcPr/>
                </a:tc>
                <a:extLst>
                  <a:ext uri="{0D108BD9-81ED-4DB2-BD59-A6C34878D82A}">
                    <a16:rowId xmlns:a16="http://schemas.microsoft.com/office/drawing/2014/main" val="1826251899"/>
                  </a:ext>
                </a:extLst>
              </a:tr>
              <a:tr h="478067">
                <a:tc>
                  <a:txBody>
                    <a:bodyPr/>
                    <a:lstStyle/>
                    <a:p>
                      <a:r>
                        <a:rPr lang="en-US" dirty="0"/>
                        <a:t>Testing</a:t>
                      </a:r>
                    </a:p>
                  </a:txBody>
                  <a:tcPr/>
                </a:tc>
                <a:tc>
                  <a:txBody>
                    <a:bodyPr/>
                    <a:lstStyle/>
                    <a:p>
                      <a:r>
                        <a:rPr lang="en-US" b="1" dirty="0"/>
                        <a:t>$310,506</a:t>
                      </a:r>
                    </a:p>
                  </a:txBody>
                  <a:tcPr/>
                </a:tc>
                <a:extLst>
                  <a:ext uri="{0D108BD9-81ED-4DB2-BD59-A6C34878D82A}">
                    <a16:rowId xmlns:a16="http://schemas.microsoft.com/office/drawing/2014/main" val="3294048784"/>
                  </a:ext>
                </a:extLst>
              </a:tr>
              <a:tr h="478067">
                <a:tc>
                  <a:txBody>
                    <a:bodyPr/>
                    <a:lstStyle/>
                    <a:p>
                      <a:r>
                        <a:rPr lang="en-US" dirty="0"/>
                        <a:t>Deployment</a:t>
                      </a:r>
                    </a:p>
                  </a:txBody>
                  <a:tcPr/>
                </a:tc>
                <a:tc>
                  <a:txBody>
                    <a:bodyPr/>
                    <a:lstStyle/>
                    <a:p>
                      <a:r>
                        <a:rPr lang="en-US" b="1" dirty="0"/>
                        <a:t>$146,167</a:t>
                      </a:r>
                    </a:p>
                  </a:txBody>
                  <a:tcPr/>
                </a:tc>
                <a:extLst>
                  <a:ext uri="{0D108BD9-81ED-4DB2-BD59-A6C34878D82A}">
                    <a16:rowId xmlns:a16="http://schemas.microsoft.com/office/drawing/2014/main" val="2934122836"/>
                  </a:ext>
                </a:extLst>
              </a:tr>
              <a:tr h="478067">
                <a:tc>
                  <a:txBody>
                    <a:bodyPr/>
                    <a:lstStyle/>
                    <a:p>
                      <a:r>
                        <a:rPr lang="en-US" b="1" dirty="0"/>
                        <a:t>Total:</a:t>
                      </a:r>
                    </a:p>
                  </a:txBody>
                  <a:tcPr/>
                </a:tc>
                <a:tc>
                  <a:txBody>
                    <a:bodyPr/>
                    <a:lstStyle/>
                    <a:p>
                      <a:r>
                        <a:rPr lang="en-US" b="1" dirty="0"/>
                        <a:t>$1,086,624</a:t>
                      </a:r>
                    </a:p>
                  </a:txBody>
                  <a:tcPr/>
                </a:tc>
                <a:extLst>
                  <a:ext uri="{0D108BD9-81ED-4DB2-BD59-A6C34878D82A}">
                    <a16:rowId xmlns:a16="http://schemas.microsoft.com/office/drawing/2014/main" val="1020209987"/>
                  </a:ext>
                </a:extLst>
              </a:tr>
            </a:tbl>
          </a:graphicData>
        </a:graphic>
      </p:graphicFrame>
      <p:sp>
        <p:nvSpPr>
          <p:cNvPr id="12" name="Title 1">
            <a:extLst>
              <a:ext uri="{FF2B5EF4-FFF2-40B4-BE49-F238E27FC236}">
                <a16:creationId xmlns:a16="http://schemas.microsoft.com/office/drawing/2014/main" id="{1748AF3A-A3D9-4F2A-8025-903884052406}"/>
              </a:ext>
            </a:extLst>
          </p:cNvPr>
          <p:cNvSpPr txBox="1">
            <a:spLocks/>
          </p:cNvSpPr>
          <p:nvPr/>
        </p:nvSpPr>
        <p:spPr>
          <a:xfrm>
            <a:off x="230956" y="4459041"/>
            <a:ext cx="231371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Bottom up cost</a:t>
            </a:r>
          </a:p>
        </p:txBody>
      </p:sp>
      <p:sp>
        <p:nvSpPr>
          <p:cNvPr id="13" name="Title 1">
            <a:extLst>
              <a:ext uri="{FF2B5EF4-FFF2-40B4-BE49-F238E27FC236}">
                <a16:creationId xmlns:a16="http://schemas.microsoft.com/office/drawing/2014/main" id="{9C42D056-FE35-475B-9BD8-B3726943C7AE}"/>
              </a:ext>
            </a:extLst>
          </p:cNvPr>
          <p:cNvSpPr txBox="1">
            <a:spLocks/>
          </p:cNvSpPr>
          <p:nvPr/>
        </p:nvSpPr>
        <p:spPr>
          <a:xfrm>
            <a:off x="2957296" y="4459040"/>
            <a:ext cx="231371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Bottom up price</a:t>
            </a:r>
          </a:p>
        </p:txBody>
      </p:sp>
      <p:sp>
        <p:nvSpPr>
          <p:cNvPr id="14" name="Google Shape;131;p19">
            <a:extLst>
              <a:ext uri="{FF2B5EF4-FFF2-40B4-BE49-F238E27FC236}">
                <a16:creationId xmlns:a16="http://schemas.microsoft.com/office/drawing/2014/main" id="{FCBF25E8-70D9-4A56-B534-462D77D0170E}"/>
              </a:ext>
            </a:extLst>
          </p:cNvPr>
          <p:cNvSpPr txBox="1">
            <a:spLocks/>
          </p:cNvSpPr>
          <p:nvPr/>
        </p:nvSpPr>
        <p:spPr>
          <a:xfrm>
            <a:off x="5004771" y="595744"/>
            <a:ext cx="4005256" cy="4336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1.35 mark-up</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Time to build less than original estimate (250 days)</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Development cost drastically overestimated prior</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Includes employee benefits</a:t>
            </a:r>
          </a:p>
          <a:p>
            <a:pPr marL="831850" lvl="1" indent="-285750">
              <a:lnSpc>
                <a:spcPct val="100000"/>
              </a:lnSpc>
              <a:buClr>
                <a:srgbClr val="FFFFFF"/>
              </a:buClr>
              <a:buSzPts val="2200"/>
              <a:buFont typeface="Wingdings" panose="05000000000000000000" pitchFamily="2" charset="2"/>
              <a:buChar char="v"/>
            </a:pPr>
            <a:r>
              <a:rPr lang="en-US" sz="1800" dirty="0">
                <a:solidFill>
                  <a:srgbClr val="FFFFFF"/>
                </a:solidFill>
              </a:rPr>
              <a:t>Team of 41 employees</a:t>
            </a:r>
          </a:p>
          <a:p>
            <a:pPr marL="1289050" lvl="2" indent="-285750">
              <a:lnSpc>
                <a:spcPct val="100000"/>
              </a:lnSpc>
              <a:buClr>
                <a:srgbClr val="FFFFFF"/>
              </a:buClr>
              <a:buSzPts val="2200"/>
              <a:buFont typeface="Wingdings" panose="05000000000000000000" pitchFamily="2" charset="2"/>
              <a:buChar char="v"/>
            </a:pPr>
            <a:r>
              <a:rPr lang="en-US" sz="1800" dirty="0">
                <a:solidFill>
                  <a:srgbClr val="FFFFFF"/>
                </a:solidFill>
              </a:rPr>
              <a:t>Including PM</a:t>
            </a:r>
          </a:p>
          <a:p>
            <a:pPr marL="1003300" lvl="2" indent="0">
              <a:lnSpc>
                <a:spcPct val="100000"/>
              </a:lnSpc>
              <a:buClr>
                <a:srgbClr val="FFFFFF"/>
              </a:buClr>
              <a:buSzPts val="2200"/>
              <a:buNone/>
            </a:pPr>
            <a:endParaRPr lang="en-US" sz="1800" dirty="0">
              <a:solidFill>
                <a:srgbClr val="FFFFFF"/>
              </a:solidFill>
            </a:endParaRPr>
          </a:p>
        </p:txBody>
      </p:sp>
    </p:spTree>
    <p:extLst>
      <p:ext uri="{BB962C8B-B14F-4D97-AF65-F5344CB8AC3E}">
        <p14:creationId xmlns:p14="http://schemas.microsoft.com/office/powerpoint/2010/main" val="347170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2DDC-6F08-4F62-8205-C7A7978982D6}"/>
              </a:ext>
            </a:extLst>
          </p:cNvPr>
          <p:cNvSpPr>
            <a:spLocks noGrp="1"/>
          </p:cNvSpPr>
          <p:nvPr>
            <p:ph type="title"/>
          </p:nvPr>
        </p:nvSpPr>
        <p:spPr>
          <a:xfrm>
            <a:off x="2142882" y="67237"/>
            <a:ext cx="8222100" cy="838800"/>
          </a:xfrm>
        </p:spPr>
        <p:txBody>
          <a:bodyPr/>
          <a:lstStyle/>
          <a:p>
            <a:r>
              <a:rPr lang="en-US" dirty="0"/>
              <a:t>Key Risks &amp; Issues</a:t>
            </a:r>
          </a:p>
        </p:txBody>
      </p:sp>
      <p:sp>
        <p:nvSpPr>
          <p:cNvPr id="4" name="TextBox 3">
            <a:extLst>
              <a:ext uri="{FF2B5EF4-FFF2-40B4-BE49-F238E27FC236}">
                <a16:creationId xmlns:a16="http://schemas.microsoft.com/office/drawing/2014/main" id="{55510724-3712-4237-BCD7-0A14643E0E40}"/>
              </a:ext>
            </a:extLst>
          </p:cNvPr>
          <p:cNvSpPr txBox="1"/>
          <p:nvPr/>
        </p:nvSpPr>
        <p:spPr>
          <a:xfrm>
            <a:off x="96981" y="906037"/>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Risks:</a:t>
            </a:r>
          </a:p>
        </p:txBody>
      </p:sp>
      <p:sp>
        <p:nvSpPr>
          <p:cNvPr id="6" name="Google Shape;131;p19">
            <a:extLst>
              <a:ext uri="{FF2B5EF4-FFF2-40B4-BE49-F238E27FC236}">
                <a16:creationId xmlns:a16="http://schemas.microsoft.com/office/drawing/2014/main" id="{092FC049-9694-415F-B69E-FACC24F6DAE8}"/>
              </a:ext>
            </a:extLst>
          </p:cNvPr>
          <p:cNvSpPr txBox="1">
            <a:spLocks/>
          </p:cNvSpPr>
          <p:nvPr/>
        </p:nvSpPr>
        <p:spPr>
          <a:xfrm>
            <a:off x="375796" y="1414242"/>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Design of host computer system may be late by 3 days</a:t>
            </a:r>
          </a:p>
          <a:p>
            <a:pPr indent="-368300">
              <a:lnSpc>
                <a:spcPct val="150000"/>
              </a:lnSpc>
              <a:buClr>
                <a:srgbClr val="FFFFFF"/>
              </a:buClr>
              <a:buSzPts val="2200"/>
              <a:buFont typeface="Roboto"/>
              <a:buChar char="❖"/>
            </a:pPr>
            <a:r>
              <a:rPr lang="en-US" sz="2000" dirty="0">
                <a:solidFill>
                  <a:srgbClr val="FFFFFF"/>
                </a:solidFill>
              </a:rPr>
              <a:t>Design of mobile application may be late by 3 days</a:t>
            </a:r>
          </a:p>
          <a:p>
            <a:pPr indent="-368300">
              <a:lnSpc>
                <a:spcPct val="150000"/>
              </a:lnSpc>
              <a:buClr>
                <a:srgbClr val="FFFFFF"/>
              </a:buClr>
              <a:buSzPts val="2200"/>
              <a:buFont typeface="Roboto"/>
              <a:buChar char="❖"/>
            </a:pPr>
            <a:r>
              <a:rPr lang="en-US" sz="2000" dirty="0">
                <a:solidFill>
                  <a:srgbClr val="FFFFFF"/>
                </a:solidFill>
              </a:rPr>
              <a:t>Final design document may be late by 3 days</a:t>
            </a:r>
          </a:p>
        </p:txBody>
      </p:sp>
      <p:sp>
        <p:nvSpPr>
          <p:cNvPr id="7" name="TextBox 6">
            <a:extLst>
              <a:ext uri="{FF2B5EF4-FFF2-40B4-BE49-F238E27FC236}">
                <a16:creationId xmlns:a16="http://schemas.microsoft.com/office/drawing/2014/main" id="{ECB20EFE-5968-4F5A-8B4A-9F3952B2E3ED}"/>
              </a:ext>
            </a:extLst>
          </p:cNvPr>
          <p:cNvSpPr txBox="1"/>
          <p:nvPr/>
        </p:nvSpPr>
        <p:spPr>
          <a:xfrm>
            <a:off x="96981" y="3210251"/>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Issues:</a:t>
            </a:r>
          </a:p>
        </p:txBody>
      </p:sp>
      <p:sp>
        <p:nvSpPr>
          <p:cNvPr id="8" name="Google Shape;131;p19">
            <a:extLst>
              <a:ext uri="{FF2B5EF4-FFF2-40B4-BE49-F238E27FC236}">
                <a16:creationId xmlns:a16="http://schemas.microsoft.com/office/drawing/2014/main" id="{5569B018-F030-480F-AC4B-BC06BF58A6F0}"/>
              </a:ext>
            </a:extLst>
          </p:cNvPr>
          <p:cNvSpPr txBox="1">
            <a:spLocks/>
          </p:cNvSpPr>
          <p:nvPr/>
        </p:nvSpPr>
        <p:spPr>
          <a:xfrm>
            <a:off x="375796" y="3718456"/>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Interview questions not complete on time, requirements interview with client is pushed back</a:t>
            </a:r>
          </a:p>
        </p:txBody>
      </p:sp>
    </p:spTree>
    <p:extLst>
      <p:ext uri="{BB962C8B-B14F-4D97-AF65-F5344CB8AC3E}">
        <p14:creationId xmlns:p14="http://schemas.microsoft.com/office/powerpoint/2010/main" val="374671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44375" y="135600"/>
            <a:ext cx="1545572" cy="2057202"/>
          </a:xfrm>
          <a:prstGeom prst="rect">
            <a:avLst/>
          </a:prstGeom>
          <a:noFill/>
          <a:ln>
            <a:noFill/>
          </a:ln>
        </p:spPr>
      </p:pic>
      <p:sp>
        <p:nvSpPr>
          <p:cNvPr id="92" name="Google Shape;92;p14"/>
          <p:cNvSpPr txBox="1"/>
          <p:nvPr/>
        </p:nvSpPr>
        <p:spPr>
          <a:xfrm>
            <a:off x="-113226" y="2333625"/>
            <a:ext cx="1941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Everett McCrea</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Junior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Java, Cloud Computing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Java Application Dev</a:t>
            </a:r>
            <a:endParaRPr sz="1100">
              <a:latin typeface="Roboto"/>
              <a:ea typeface="Roboto"/>
              <a:cs typeface="Roboto"/>
              <a:sym typeface="Roboto"/>
            </a:endParaRPr>
          </a:p>
        </p:txBody>
      </p:sp>
      <p:pic>
        <p:nvPicPr>
          <p:cNvPr id="93" name="Google Shape;93;p14"/>
          <p:cNvPicPr preferRelativeResize="0"/>
          <p:nvPr/>
        </p:nvPicPr>
        <p:blipFill>
          <a:blip r:embed="rId4">
            <a:alphaModFix/>
          </a:blip>
          <a:stretch>
            <a:fillRect/>
          </a:stretch>
        </p:blipFill>
        <p:spPr>
          <a:xfrm>
            <a:off x="1875150" y="504138"/>
            <a:ext cx="1545574" cy="1460948"/>
          </a:xfrm>
          <a:prstGeom prst="rect">
            <a:avLst/>
          </a:prstGeom>
          <a:noFill/>
          <a:ln>
            <a:noFill/>
          </a:ln>
        </p:spPr>
      </p:pic>
      <p:sp>
        <p:nvSpPr>
          <p:cNvPr id="94" name="Google Shape;94;p14"/>
          <p:cNvSpPr txBox="1"/>
          <p:nvPr/>
        </p:nvSpPr>
        <p:spPr>
          <a:xfrm>
            <a:off x="1822175" y="2323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Mohammad Asif</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 Junior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C++, Java</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Application Development</a:t>
            </a:r>
            <a:endParaRPr sz="1100">
              <a:latin typeface="Roboto"/>
              <a:ea typeface="Roboto"/>
              <a:cs typeface="Roboto"/>
              <a:sym typeface="Roboto"/>
            </a:endParaRPr>
          </a:p>
        </p:txBody>
      </p:sp>
      <p:pic>
        <p:nvPicPr>
          <p:cNvPr id="95" name="Google Shape;95;p14"/>
          <p:cNvPicPr preferRelativeResize="0"/>
          <p:nvPr/>
        </p:nvPicPr>
        <p:blipFill>
          <a:blip r:embed="rId5">
            <a:alphaModFix/>
          </a:blip>
          <a:stretch>
            <a:fillRect/>
          </a:stretch>
        </p:blipFill>
        <p:spPr>
          <a:xfrm>
            <a:off x="3660037" y="207812"/>
            <a:ext cx="1545573" cy="2060791"/>
          </a:xfrm>
          <a:prstGeom prst="rect">
            <a:avLst/>
          </a:prstGeom>
          <a:noFill/>
          <a:ln>
            <a:noFill/>
          </a:ln>
        </p:spPr>
      </p:pic>
      <p:sp>
        <p:nvSpPr>
          <p:cNvPr id="96" name="Google Shape;96;p14"/>
          <p:cNvSpPr txBox="1"/>
          <p:nvPr/>
        </p:nvSpPr>
        <p:spPr>
          <a:xfrm>
            <a:off x="3554100" y="2397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Luke Padgett</a:t>
            </a:r>
            <a:br>
              <a:rPr lang="en" sz="1100">
                <a:latin typeface="Roboto"/>
                <a:ea typeface="Roboto"/>
                <a:cs typeface="Roboto"/>
                <a:sym typeface="Roboto"/>
              </a:rPr>
            </a:br>
            <a:r>
              <a:rPr lang="en" sz="1100">
                <a:latin typeface="Roboto"/>
                <a:ea typeface="Roboto"/>
                <a:cs typeface="Roboto"/>
                <a:sym typeface="Roboto"/>
              </a:rPr>
              <a:t>Software Engineering</a:t>
            </a:r>
            <a:br>
              <a:rPr lang="en" sz="1100">
                <a:latin typeface="Roboto"/>
                <a:ea typeface="Roboto"/>
                <a:cs typeface="Roboto"/>
                <a:sym typeface="Roboto"/>
              </a:rPr>
            </a:br>
            <a:r>
              <a:rPr lang="en" sz="1100">
                <a:latin typeface="Roboto"/>
                <a:ea typeface="Roboto"/>
                <a:cs typeface="Roboto"/>
                <a:sym typeface="Roboto"/>
              </a:rPr>
              <a:t>Junior</a:t>
            </a:r>
            <a:br>
              <a:rPr lang="en" sz="1100">
                <a:latin typeface="Roboto"/>
                <a:ea typeface="Roboto"/>
                <a:cs typeface="Roboto"/>
                <a:sym typeface="Roboto"/>
              </a:rPr>
            </a:br>
            <a:r>
              <a:rPr lang="en" sz="1100">
                <a:latin typeface="Roboto"/>
                <a:ea typeface="Roboto"/>
                <a:cs typeface="Roboto"/>
                <a:sym typeface="Roboto"/>
              </a:rPr>
              <a:t>Skills: Java, Javascript</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Enterprise Java  Dev</a:t>
            </a:r>
            <a:endParaRPr sz="1100">
              <a:latin typeface="Roboto"/>
              <a:ea typeface="Roboto"/>
              <a:cs typeface="Roboto"/>
              <a:sym typeface="Roboto"/>
            </a:endParaRPr>
          </a:p>
        </p:txBody>
      </p:sp>
      <p:pic>
        <p:nvPicPr>
          <p:cNvPr id="97" name="Google Shape;97;p14"/>
          <p:cNvPicPr preferRelativeResize="0"/>
          <p:nvPr/>
        </p:nvPicPr>
        <p:blipFill>
          <a:blip r:embed="rId6">
            <a:alphaModFix/>
          </a:blip>
          <a:stretch>
            <a:fillRect/>
          </a:stretch>
        </p:blipFill>
        <p:spPr>
          <a:xfrm>
            <a:off x="5421500" y="627425"/>
            <a:ext cx="1362375" cy="1362375"/>
          </a:xfrm>
          <a:prstGeom prst="rect">
            <a:avLst/>
          </a:prstGeom>
          <a:noFill/>
          <a:ln>
            <a:noFill/>
          </a:ln>
        </p:spPr>
      </p:pic>
      <p:sp>
        <p:nvSpPr>
          <p:cNvPr id="98" name="Google Shape;98;p14"/>
          <p:cNvSpPr txBox="1"/>
          <p:nvPr/>
        </p:nvSpPr>
        <p:spPr>
          <a:xfrm>
            <a:off x="5276925" y="2323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Dylan Capece</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Senior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Java, C++</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Application Development</a:t>
            </a:r>
            <a:endParaRPr sz="1100">
              <a:latin typeface="Roboto"/>
              <a:ea typeface="Roboto"/>
              <a:cs typeface="Roboto"/>
              <a:sym typeface="Roboto"/>
            </a:endParaRPr>
          </a:p>
        </p:txBody>
      </p:sp>
      <p:sp>
        <p:nvSpPr>
          <p:cNvPr id="99" name="Google Shape;99;p14"/>
          <p:cNvSpPr txBox="1"/>
          <p:nvPr/>
        </p:nvSpPr>
        <p:spPr>
          <a:xfrm>
            <a:off x="7102175" y="2397050"/>
            <a:ext cx="17622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Blake Stroud</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Senior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C++/C, Python</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Embedded Systems Engineer</a:t>
            </a:r>
            <a:endParaRPr sz="1100">
              <a:latin typeface="Roboto"/>
              <a:ea typeface="Roboto"/>
              <a:cs typeface="Roboto"/>
              <a:sym typeface="Roboto"/>
            </a:endParaRPr>
          </a:p>
        </p:txBody>
      </p:sp>
      <p:pic>
        <p:nvPicPr>
          <p:cNvPr id="100" name="Google Shape;100;p14"/>
          <p:cNvPicPr preferRelativeResize="0"/>
          <p:nvPr/>
        </p:nvPicPr>
        <p:blipFill>
          <a:blip r:embed="rId7">
            <a:alphaModFix/>
          </a:blip>
          <a:stretch>
            <a:fillRect/>
          </a:stretch>
        </p:blipFill>
        <p:spPr>
          <a:xfrm>
            <a:off x="7266774" y="295475"/>
            <a:ext cx="1362375" cy="2038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2DDC-6F08-4F62-8205-C7A7978982D6}"/>
              </a:ext>
            </a:extLst>
          </p:cNvPr>
          <p:cNvSpPr>
            <a:spLocks noGrp="1"/>
          </p:cNvSpPr>
          <p:nvPr>
            <p:ph type="title"/>
          </p:nvPr>
        </p:nvSpPr>
        <p:spPr>
          <a:xfrm>
            <a:off x="1685682" y="67237"/>
            <a:ext cx="8222100" cy="838800"/>
          </a:xfrm>
        </p:spPr>
        <p:txBody>
          <a:bodyPr/>
          <a:lstStyle/>
          <a:p>
            <a:r>
              <a:rPr lang="en-US" dirty="0"/>
              <a:t>Decisions &amp; Actions</a:t>
            </a:r>
          </a:p>
        </p:txBody>
      </p:sp>
      <p:sp>
        <p:nvSpPr>
          <p:cNvPr id="4" name="TextBox 3">
            <a:extLst>
              <a:ext uri="{FF2B5EF4-FFF2-40B4-BE49-F238E27FC236}">
                <a16:creationId xmlns:a16="http://schemas.microsoft.com/office/drawing/2014/main" id="{55510724-3712-4237-BCD7-0A14643E0E40}"/>
              </a:ext>
            </a:extLst>
          </p:cNvPr>
          <p:cNvSpPr txBox="1"/>
          <p:nvPr/>
        </p:nvSpPr>
        <p:spPr>
          <a:xfrm>
            <a:off x="96981" y="906037"/>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Decisions:</a:t>
            </a:r>
          </a:p>
        </p:txBody>
      </p:sp>
      <p:sp>
        <p:nvSpPr>
          <p:cNvPr id="6" name="Google Shape;131;p19">
            <a:extLst>
              <a:ext uri="{FF2B5EF4-FFF2-40B4-BE49-F238E27FC236}">
                <a16:creationId xmlns:a16="http://schemas.microsoft.com/office/drawing/2014/main" id="{092FC049-9694-415F-B69E-FACC24F6DAE8}"/>
              </a:ext>
            </a:extLst>
          </p:cNvPr>
          <p:cNvSpPr txBox="1">
            <a:spLocks/>
          </p:cNvSpPr>
          <p:nvPr/>
        </p:nvSpPr>
        <p:spPr>
          <a:xfrm>
            <a:off x="375796" y="1414242"/>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Requirements interviews conducted with all of the requirements team</a:t>
            </a:r>
          </a:p>
          <a:p>
            <a:pPr indent="-368300">
              <a:lnSpc>
                <a:spcPct val="150000"/>
              </a:lnSpc>
              <a:buClr>
                <a:srgbClr val="FFFFFF"/>
              </a:buClr>
              <a:buSzPts val="2200"/>
              <a:buFont typeface="Roboto"/>
              <a:buChar char="❖"/>
            </a:pPr>
            <a:r>
              <a:rPr lang="en-US" sz="2000" dirty="0">
                <a:solidFill>
                  <a:srgbClr val="FFFFFF"/>
                </a:solidFill>
              </a:rPr>
              <a:t>Client will review deliverables of project monthly</a:t>
            </a:r>
            <a:endParaRPr lang="en-US" sz="2800" dirty="0">
              <a:solidFill>
                <a:srgbClr val="FFFFFF"/>
              </a:solidFill>
            </a:endParaRPr>
          </a:p>
        </p:txBody>
      </p:sp>
      <p:sp>
        <p:nvSpPr>
          <p:cNvPr id="7" name="TextBox 6">
            <a:extLst>
              <a:ext uri="{FF2B5EF4-FFF2-40B4-BE49-F238E27FC236}">
                <a16:creationId xmlns:a16="http://schemas.microsoft.com/office/drawing/2014/main" id="{ECB20EFE-5968-4F5A-8B4A-9F3952B2E3ED}"/>
              </a:ext>
            </a:extLst>
          </p:cNvPr>
          <p:cNvSpPr txBox="1"/>
          <p:nvPr/>
        </p:nvSpPr>
        <p:spPr>
          <a:xfrm>
            <a:off x="96981" y="2571750"/>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Actions:</a:t>
            </a:r>
          </a:p>
        </p:txBody>
      </p:sp>
      <p:sp>
        <p:nvSpPr>
          <p:cNvPr id="8" name="Google Shape;131;p19">
            <a:extLst>
              <a:ext uri="{FF2B5EF4-FFF2-40B4-BE49-F238E27FC236}">
                <a16:creationId xmlns:a16="http://schemas.microsoft.com/office/drawing/2014/main" id="{5569B018-F030-480F-AC4B-BC06BF58A6F0}"/>
              </a:ext>
            </a:extLst>
          </p:cNvPr>
          <p:cNvSpPr txBox="1">
            <a:spLocks/>
          </p:cNvSpPr>
          <p:nvPr/>
        </p:nvSpPr>
        <p:spPr>
          <a:xfrm>
            <a:off x="247604" y="3048000"/>
            <a:ext cx="9365673"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1500" dirty="0">
                <a:solidFill>
                  <a:schemeClr val="bg1"/>
                </a:solidFill>
              </a:rPr>
              <a:t>Start development of system's functional components once their design documents are finalized</a:t>
            </a:r>
          </a:p>
          <a:p>
            <a:pPr indent="-368300">
              <a:lnSpc>
                <a:spcPct val="150000"/>
              </a:lnSpc>
              <a:buClr>
                <a:srgbClr val="FFFFFF"/>
              </a:buClr>
              <a:buSzPts val="2200"/>
              <a:buFont typeface="Roboto"/>
              <a:buChar char="❖"/>
            </a:pPr>
            <a:r>
              <a:rPr lang="en-US" sz="1500" dirty="0">
                <a:solidFill>
                  <a:schemeClr val="bg1"/>
                </a:solidFill>
              </a:rPr>
              <a:t>Start testing of system's components as soon as their development is finalized</a:t>
            </a:r>
          </a:p>
          <a:p>
            <a:pPr indent="-368300">
              <a:lnSpc>
                <a:spcPct val="150000"/>
              </a:lnSpc>
              <a:buClr>
                <a:srgbClr val="FFFFFF"/>
              </a:buClr>
              <a:buSzPts val="2200"/>
              <a:buFont typeface="Roboto"/>
              <a:buChar char="❖"/>
            </a:pPr>
            <a:r>
              <a:rPr lang="en-US" sz="1500" dirty="0">
                <a:solidFill>
                  <a:schemeClr val="bg1"/>
                </a:solidFill>
              </a:rPr>
              <a:t>Have appropriate team lead participate in the review and finalization of deliverable documents </a:t>
            </a:r>
          </a:p>
          <a:p>
            <a:pPr indent="-368300">
              <a:lnSpc>
                <a:spcPct val="150000"/>
              </a:lnSpc>
              <a:buClr>
                <a:srgbClr val="FFFFFF"/>
              </a:buClr>
              <a:buSzPts val="2200"/>
              <a:buFont typeface="Roboto"/>
              <a:buChar char="❖"/>
            </a:pPr>
            <a:r>
              <a:rPr lang="en-US" sz="1500" dirty="0">
                <a:solidFill>
                  <a:schemeClr val="bg1"/>
                </a:solidFill>
              </a:rPr>
              <a:t>Contact development engineer lead each week to check in on progress </a:t>
            </a:r>
          </a:p>
        </p:txBody>
      </p:sp>
    </p:spTree>
    <p:extLst>
      <p:ext uri="{BB962C8B-B14F-4D97-AF65-F5344CB8AC3E}">
        <p14:creationId xmlns:p14="http://schemas.microsoft.com/office/powerpoint/2010/main" val="23960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B7D280-4B3C-4C10-93AF-B676A4A03275}"/>
              </a:ext>
            </a:extLst>
          </p:cNvPr>
          <p:cNvSpPr>
            <a:spLocks noGrp="1"/>
          </p:cNvSpPr>
          <p:nvPr>
            <p:ph type="title"/>
          </p:nvPr>
        </p:nvSpPr>
        <p:spPr>
          <a:xfrm>
            <a:off x="-844645" y="-71308"/>
            <a:ext cx="6007245" cy="838800"/>
          </a:xfrm>
        </p:spPr>
        <p:txBody>
          <a:bodyPr/>
          <a:lstStyle/>
          <a:p>
            <a:r>
              <a:rPr lang="en-US" sz="4800" dirty="0"/>
              <a:t>RMP Flowchart</a:t>
            </a:r>
          </a:p>
        </p:txBody>
      </p:sp>
      <p:sp>
        <p:nvSpPr>
          <p:cNvPr id="36" name="Google Shape;84;p1">
            <a:extLst>
              <a:ext uri="{FF2B5EF4-FFF2-40B4-BE49-F238E27FC236}">
                <a16:creationId xmlns:a16="http://schemas.microsoft.com/office/drawing/2014/main" id="{1A6F37E7-6515-4E03-A07D-15C852D3BB0D}"/>
              </a:ext>
            </a:extLst>
          </p:cNvPr>
          <p:cNvSpPr/>
          <p:nvPr/>
        </p:nvSpPr>
        <p:spPr>
          <a:xfrm>
            <a:off x="115778" y="739756"/>
            <a:ext cx="1268167" cy="331540"/>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i="0" u="none" strike="noStrike" cap="none" dirty="0">
                <a:solidFill>
                  <a:schemeClr val="tx1"/>
                </a:solidFill>
                <a:latin typeface="Calibri"/>
                <a:ea typeface="Calibri"/>
                <a:cs typeface="Calibri"/>
                <a:sym typeface="Calibri"/>
              </a:rPr>
              <a:t>Submit potential risk</a:t>
            </a:r>
            <a:endParaRPr sz="2400" b="1" dirty="0">
              <a:solidFill>
                <a:schemeClr val="tx1"/>
              </a:solidFill>
            </a:endParaRPr>
          </a:p>
        </p:txBody>
      </p:sp>
      <p:cxnSp>
        <p:nvCxnSpPr>
          <p:cNvPr id="37" name="Google Shape;85;p1">
            <a:extLst>
              <a:ext uri="{FF2B5EF4-FFF2-40B4-BE49-F238E27FC236}">
                <a16:creationId xmlns:a16="http://schemas.microsoft.com/office/drawing/2014/main" id="{2B12D14A-7A8C-4A70-90BA-72FBFEACD69F}"/>
              </a:ext>
            </a:extLst>
          </p:cNvPr>
          <p:cNvCxnSpPr>
            <a:stCxn id="36" idx="3"/>
            <a:endCxn id="38" idx="1"/>
          </p:cNvCxnSpPr>
          <p:nvPr/>
        </p:nvCxnSpPr>
        <p:spPr>
          <a:xfrm flipV="1">
            <a:off x="1383945" y="898180"/>
            <a:ext cx="362379" cy="7346"/>
          </a:xfrm>
          <a:prstGeom prst="straightConnector1">
            <a:avLst/>
          </a:prstGeom>
          <a:noFill/>
          <a:ln w="9525" cap="flat" cmpd="sng">
            <a:solidFill>
              <a:schemeClr val="bg1"/>
            </a:solidFill>
            <a:prstDash val="solid"/>
            <a:miter lim="800000"/>
            <a:headEnd type="none" w="sm" len="sm"/>
            <a:tailEnd type="none" w="sm" len="sm"/>
          </a:ln>
        </p:spPr>
      </p:cxnSp>
      <p:sp>
        <p:nvSpPr>
          <p:cNvPr id="38" name="Google Shape;86;p1">
            <a:extLst>
              <a:ext uri="{FF2B5EF4-FFF2-40B4-BE49-F238E27FC236}">
                <a16:creationId xmlns:a16="http://schemas.microsoft.com/office/drawing/2014/main" id="{43D204BC-EA54-4A25-B2C9-8D6160035E9D}"/>
              </a:ext>
            </a:extLst>
          </p:cNvPr>
          <p:cNvSpPr/>
          <p:nvPr/>
        </p:nvSpPr>
        <p:spPr>
          <a:xfrm>
            <a:off x="1746324" y="701923"/>
            <a:ext cx="1324872" cy="39251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i="0" u="none" strike="noStrike" cap="none" dirty="0">
                <a:solidFill>
                  <a:schemeClr val="tx1"/>
                </a:solidFill>
                <a:latin typeface="Calibri"/>
                <a:ea typeface="Calibri"/>
                <a:cs typeface="Calibri"/>
                <a:sym typeface="Calibri"/>
              </a:rPr>
              <a:t>Project manager evaluation</a:t>
            </a:r>
            <a:endParaRPr sz="2400" b="1" dirty="0">
              <a:solidFill>
                <a:schemeClr val="tx1"/>
              </a:solidFill>
            </a:endParaRPr>
          </a:p>
        </p:txBody>
      </p:sp>
      <p:sp>
        <p:nvSpPr>
          <p:cNvPr id="39" name="Google Shape;106;p1">
            <a:extLst>
              <a:ext uri="{FF2B5EF4-FFF2-40B4-BE49-F238E27FC236}">
                <a16:creationId xmlns:a16="http://schemas.microsoft.com/office/drawing/2014/main" id="{D1AD9BF4-A08B-40EA-BEDB-A370AA3E469E}"/>
              </a:ext>
            </a:extLst>
          </p:cNvPr>
          <p:cNvSpPr/>
          <p:nvPr/>
        </p:nvSpPr>
        <p:spPr>
          <a:xfrm>
            <a:off x="321987" y="1331717"/>
            <a:ext cx="855750" cy="365837"/>
          </a:xfrm>
          <a:prstGeom prst="snip2DiagRect">
            <a:avLst>
              <a:gd name="adj1" fmla="val 0"/>
              <a:gd name="adj2" fmla="val 16667"/>
            </a:avLst>
          </a:prstGeom>
          <a:solidFill>
            <a:schemeClr val="accent6"/>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dirty="0">
                <a:solidFill>
                  <a:schemeClr val="tx1"/>
                </a:solidFill>
                <a:latin typeface="Calibri"/>
                <a:ea typeface="Calibri"/>
                <a:cs typeface="Calibri"/>
                <a:sym typeface="Calibri"/>
              </a:rPr>
              <a:t>start</a:t>
            </a:r>
            <a:endParaRPr sz="2400" dirty="0">
              <a:solidFill>
                <a:schemeClr val="tx1"/>
              </a:solidFill>
            </a:endParaRPr>
          </a:p>
        </p:txBody>
      </p:sp>
      <p:cxnSp>
        <p:nvCxnSpPr>
          <p:cNvPr id="40" name="Google Shape;107;p1">
            <a:extLst>
              <a:ext uri="{FF2B5EF4-FFF2-40B4-BE49-F238E27FC236}">
                <a16:creationId xmlns:a16="http://schemas.microsoft.com/office/drawing/2014/main" id="{DCB76772-B033-48FA-8707-1F6E77BFC86F}"/>
              </a:ext>
            </a:extLst>
          </p:cNvPr>
          <p:cNvCxnSpPr>
            <a:stCxn id="39" idx="3"/>
            <a:endCxn id="36" idx="2"/>
          </p:cNvCxnSpPr>
          <p:nvPr/>
        </p:nvCxnSpPr>
        <p:spPr>
          <a:xfrm flipV="1">
            <a:off x="749862" y="1071296"/>
            <a:ext cx="0" cy="260421"/>
          </a:xfrm>
          <a:prstGeom prst="straightConnector1">
            <a:avLst/>
          </a:prstGeom>
          <a:noFill/>
          <a:ln w="9525" cap="flat" cmpd="sng">
            <a:solidFill>
              <a:schemeClr val="bg1"/>
            </a:solidFill>
            <a:prstDash val="solid"/>
            <a:miter lim="800000"/>
            <a:headEnd type="none" w="sm" len="sm"/>
            <a:tailEnd type="triangle" w="med" len="med"/>
          </a:ln>
        </p:spPr>
      </p:cxnSp>
      <p:cxnSp>
        <p:nvCxnSpPr>
          <p:cNvPr id="41" name="Google Shape;85;p1">
            <a:extLst>
              <a:ext uri="{FF2B5EF4-FFF2-40B4-BE49-F238E27FC236}">
                <a16:creationId xmlns:a16="http://schemas.microsoft.com/office/drawing/2014/main" id="{1595DA4C-BCB2-47E1-8564-8EEC232BD75F}"/>
              </a:ext>
            </a:extLst>
          </p:cNvPr>
          <p:cNvCxnSpPr>
            <a:cxnSpLocks/>
            <a:stCxn id="42" idx="1"/>
            <a:endCxn id="38" idx="3"/>
          </p:cNvCxnSpPr>
          <p:nvPr/>
        </p:nvCxnSpPr>
        <p:spPr>
          <a:xfrm flipH="1">
            <a:off x="3071196" y="894840"/>
            <a:ext cx="790131" cy="3340"/>
          </a:xfrm>
          <a:prstGeom prst="straightConnector1">
            <a:avLst/>
          </a:prstGeom>
          <a:noFill/>
          <a:ln w="9525" cap="flat" cmpd="sng">
            <a:solidFill>
              <a:schemeClr val="bg1"/>
            </a:solidFill>
            <a:prstDash val="solid"/>
            <a:miter lim="800000"/>
            <a:headEnd type="none" w="sm" len="sm"/>
            <a:tailEnd type="none" w="sm" len="sm"/>
          </a:ln>
        </p:spPr>
      </p:cxnSp>
      <p:sp>
        <p:nvSpPr>
          <p:cNvPr id="42" name="Google Shape;206;p1">
            <a:extLst>
              <a:ext uri="{FF2B5EF4-FFF2-40B4-BE49-F238E27FC236}">
                <a16:creationId xmlns:a16="http://schemas.microsoft.com/office/drawing/2014/main" id="{7B0F7A49-C48F-46F2-B0F4-9C7E8C5AF1A7}"/>
              </a:ext>
            </a:extLst>
          </p:cNvPr>
          <p:cNvSpPr/>
          <p:nvPr/>
        </p:nvSpPr>
        <p:spPr>
          <a:xfrm>
            <a:off x="3861327" y="362916"/>
            <a:ext cx="1496684" cy="106384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Will it affect scope, budget, or schedule if it occurs?</a:t>
            </a:r>
            <a:endParaRPr sz="900" b="1" dirty="0">
              <a:solidFill>
                <a:schemeClr val="tx1"/>
              </a:solidFill>
              <a:latin typeface="Calibri" panose="020F0502020204030204" pitchFamily="34" charset="0"/>
              <a:cs typeface="Calibri" panose="020F0502020204030204" pitchFamily="34" charset="0"/>
            </a:endParaRPr>
          </a:p>
        </p:txBody>
      </p:sp>
      <p:cxnSp>
        <p:nvCxnSpPr>
          <p:cNvPr id="43" name="Google Shape;85;p1">
            <a:extLst>
              <a:ext uri="{FF2B5EF4-FFF2-40B4-BE49-F238E27FC236}">
                <a16:creationId xmlns:a16="http://schemas.microsoft.com/office/drawing/2014/main" id="{FA6795F0-CB6F-42AE-930A-CFC78FDC8843}"/>
              </a:ext>
            </a:extLst>
          </p:cNvPr>
          <p:cNvCxnSpPr>
            <a:cxnSpLocks/>
            <a:stCxn id="42" idx="3"/>
            <a:endCxn id="46" idx="1"/>
          </p:cNvCxnSpPr>
          <p:nvPr/>
        </p:nvCxnSpPr>
        <p:spPr>
          <a:xfrm flipV="1">
            <a:off x="5358011" y="887019"/>
            <a:ext cx="884060" cy="7821"/>
          </a:xfrm>
          <a:prstGeom prst="straightConnector1">
            <a:avLst/>
          </a:prstGeom>
          <a:noFill/>
          <a:ln w="9525" cap="flat" cmpd="sng">
            <a:solidFill>
              <a:schemeClr val="bg1"/>
            </a:solidFill>
            <a:prstDash val="solid"/>
            <a:miter lim="800000"/>
            <a:headEnd type="none" w="sm" len="sm"/>
            <a:tailEnd type="none" w="sm" len="sm"/>
          </a:ln>
        </p:spPr>
      </p:cxnSp>
      <p:sp>
        <p:nvSpPr>
          <p:cNvPr id="44" name="TextBox 43">
            <a:extLst>
              <a:ext uri="{FF2B5EF4-FFF2-40B4-BE49-F238E27FC236}">
                <a16:creationId xmlns:a16="http://schemas.microsoft.com/office/drawing/2014/main" id="{6BF825DA-BB88-4BAC-A060-45D67E04A1AF}"/>
              </a:ext>
            </a:extLst>
          </p:cNvPr>
          <p:cNvSpPr txBox="1"/>
          <p:nvPr/>
        </p:nvSpPr>
        <p:spPr>
          <a:xfrm>
            <a:off x="5428112" y="576622"/>
            <a:ext cx="687821" cy="215444"/>
          </a:xfrm>
          <a:prstGeom prst="rect">
            <a:avLst/>
          </a:prstGeom>
          <a:noFill/>
          <a:ln>
            <a:noFill/>
          </a:ln>
        </p:spPr>
        <p:txBody>
          <a:bodyPr wrap="square" rtlCol="0">
            <a:spAutoFit/>
          </a:bodyPr>
          <a:lstStyle/>
          <a:p>
            <a:r>
              <a:rPr lang="en-US" sz="800" dirty="0">
                <a:latin typeface="Calibri" panose="020F0502020204030204" pitchFamily="34" charset="0"/>
                <a:cs typeface="Calibri" panose="020F0502020204030204" pitchFamily="34" charset="0"/>
              </a:rPr>
              <a:t>NO</a:t>
            </a:r>
          </a:p>
        </p:txBody>
      </p:sp>
      <p:sp>
        <p:nvSpPr>
          <p:cNvPr id="45" name="TextBox 44">
            <a:extLst>
              <a:ext uri="{FF2B5EF4-FFF2-40B4-BE49-F238E27FC236}">
                <a16:creationId xmlns:a16="http://schemas.microsoft.com/office/drawing/2014/main" id="{4D48DB09-697F-4AE5-ADF9-F34069A5CABF}"/>
              </a:ext>
            </a:extLst>
          </p:cNvPr>
          <p:cNvSpPr txBox="1"/>
          <p:nvPr/>
        </p:nvSpPr>
        <p:spPr>
          <a:xfrm>
            <a:off x="4676737" y="1516246"/>
            <a:ext cx="562890" cy="21544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YES</a:t>
            </a:r>
          </a:p>
        </p:txBody>
      </p:sp>
      <p:sp>
        <p:nvSpPr>
          <p:cNvPr id="46" name="Google Shape;86;p1">
            <a:extLst>
              <a:ext uri="{FF2B5EF4-FFF2-40B4-BE49-F238E27FC236}">
                <a16:creationId xmlns:a16="http://schemas.microsoft.com/office/drawing/2014/main" id="{ACD3D18A-E1AB-4055-AF30-C4CF36D99346}"/>
              </a:ext>
            </a:extLst>
          </p:cNvPr>
          <p:cNvSpPr/>
          <p:nvPr/>
        </p:nvSpPr>
        <p:spPr>
          <a:xfrm>
            <a:off x="6242071" y="690762"/>
            <a:ext cx="1324872" cy="39251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a:cs typeface="Calibri"/>
                <a:sym typeface="Calibri"/>
              </a:rPr>
              <a:t>Not a risk</a:t>
            </a:r>
            <a:endParaRPr lang="en-US" sz="2400" b="1" dirty="0">
              <a:solidFill>
                <a:schemeClr val="tx1"/>
              </a:solidFill>
            </a:endParaRPr>
          </a:p>
        </p:txBody>
      </p:sp>
      <p:cxnSp>
        <p:nvCxnSpPr>
          <p:cNvPr id="47" name="Connector: Elbow 46">
            <a:extLst>
              <a:ext uri="{FF2B5EF4-FFF2-40B4-BE49-F238E27FC236}">
                <a16:creationId xmlns:a16="http://schemas.microsoft.com/office/drawing/2014/main" id="{6ECB7F78-DD69-4663-BE75-8EFBD3B6B0A5}"/>
              </a:ext>
            </a:extLst>
          </p:cNvPr>
          <p:cNvCxnSpPr>
            <a:cxnSpLocks/>
            <a:stCxn id="42" idx="2"/>
            <a:endCxn id="50" idx="0"/>
          </p:cNvCxnSpPr>
          <p:nvPr/>
        </p:nvCxnSpPr>
        <p:spPr>
          <a:xfrm rot="5400000">
            <a:off x="3959078" y="1425779"/>
            <a:ext cx="649606" cy="65157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Google Shape;86;p1">
            <a:extLst>
              <a:ext uri="{FF2B5EF4-FFF2-40B4-BE49-F238E27FC236}">
                <a16:creationId xmlns:a16="http://schemas.microsoft.com/office/drawing/2014/main" id="{6A8B1B36-D395-4054-8847-57F3BB6AE6EB}"/>
              </a:ext>
            </a:extLst>
          </p:cNvPr>
          <p:cNvSpPr/>
          <p:nvPr/>
        </p:nvSpPr>
        <p:spPr>
          <a:xfrm>
            <a:off x="3141537" y="2707325"/>
            <a:ext cx="1633107"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Set up meeting with person(s) who submitted risk</a:t>
            </a:r>
          </a:p>
        </p:txBody>
      </p:sp>
      <p:cxnSp>
        <p:nvCxnSpPr>
          <p:cNvPr id="49" name="Google Shape;85;p1">
            <a:extLst>
              <a:ext uri="{FF2B5EF4-FFF2-40B4-BE49-F238E27FC236}">
                <a16:creationId xmlns:a16="http://schemas.microsoft.com/office/drawing/2014/main" id="{D4DE7E42-8BAA-4E0A-B925-0716263AE084}"/>
              </a:ext>
            </a:extLst>
          </p:cNvPr>
          <p:cNvCxnSpPr>
            <a:cxnSpLocks/>
            <a:stCxn id="48" idx="2"/>
            <a:endCxn id="55" idx="0"/>
          </p:cNvCxnSpPr>
          <p:nvPr/>
        </p:nvCxnSpPr>
        <p:spPr>
          <a:xfrm>
            <a:off x="3958091" y="3099840"/>
            <a:ext cx="0" cy="274741"/>
          </a:xfrm>
          <a:prstGeom prst="straightConnector1">
            <a:avLst/>
          </a:prstGeom>
          <a:noFill/>
          <a:ln w="9525" cap="flat" cmpd="sng">
            <a:solidFill>
              <a:schemeClr val="bg1"/>
            </a:solidFill>
            <a:prstDash val="solid"/>
            <a:miter lim="800000"/>
            <a:headEnd type="none" w="sm" len="sm"/>
            <a:tailEnd type="none" w="sm" len="sm"/>
          </a:ln>
        </p:spPr>
      </p:cxnSp>
      <p:sp>
        <p:nvSpPr>
          <p:cNvPr id="50" name="Google Shape;86;p1">
            <a:extLst>
              <a:ext uri="{FF2B5EF4-FFF2-40B4-BE49-F238E27FC236}">
                <a16:creationId xmlns:a16="http://schemas.microsoft.com/office/drawing/2014/main" id="{6A2DA6A5-AC4A-4A92-86B6-5558275597F6}"/>
              </a:ext>
            </a:extLst>
          </p:cNvPr>
          <p:cNvSpPr/>
          <p:nvPr/>
        </p:nvSpPr>
        <p:spPr>
          <a:xfrm>
            <a:off x="3173506" y="2076370"/>
            <a:ext cx="1569171"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Tentatively place risk in RAID sheet</a:t>
            </a:r>
          </a:p>
        </p:txBody>
      </p:sp>
      <p:cxnSp>
        <p:nvCxnSpPr>
          <p:cNvPr id="51" name="Google Shape;85;p1">
            <a:extLst>
              <a:ext uri="{FF2B5EF4-FFF2-40B4-BE49-F238E27FC236}">
                <a16:creationId xmlns:a16="http://schemas.microsoft.com/office/drawing/2014/main" id="{DFF7A171-F09E-4669-889D-6E4D881DF36B}"/>
              </a:ext>
            </a:extLst>
          </p:cNvPr>
          <p:cNvCxnSpPr>
            <a:cxnSpLocks/>
            <a:stCxn id="50" idx="2"/>
            <a:endCxn id="48" idx="0"/>
          </p:cNvCxnSpPr>
          <p:nvPr/>
        </p:nvCxnSpPr>
        <p:spPr>
          <a:xfrm flipH="1">
            <a:off x="3958091" y="2468885"/>
            <a:ext cx="1" cy="238440"/>
          </a:xfrm>
          <a:prstGeom prst="straightConnector1">
            <a:avLst/>
          </a:prstGeom>
          <a:noFill/>
          <a:ln w="9525" cap="flat" cmpd="sng">
            <a:solidFill>
              <a:schemeClr val="bg1"/>
            </a:solidFill>
            <a:prstDash val="solid"/>
            <a:miter lim="800000"/>
            <a:headEnd type="none" w="sm" len="sm"/>
            <a:tailEnd type="none" w="sm" len="sm"/>
          </a:ln>
        </p:spPr>
      </p:cxnSp>
      <p:sp>
        <p:nvSpPr>
          <p:cNvPr id="52" name="Google Shape;86;p1">
            <a:extLst>
              <a:ext uri="{FF2B5EF4-FFF2-40B4-BE49-F238E27FC236}">
                <a16:creationId xmlns:a16="http://schemas.microsoft.com/office/drawing/2014/main" id="{2E723E4D-E4AA-4A28-9E11-57AD94DD7974}"/>
              </a:ext>
            </a:extLst>
          </p:cNvPr>
          <p:cNvSpPr/>
          <p:nvPr/>
        </p:nvSpPr>
        <p:spPr>
          <a:xfrm>
            <a:off x="3173506" y="4278030"/>
            <a:ext cx="1569173"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Associate risk with specific project task</a:t>
            </a:r>
          </a:p>
        </p:txBody>
      </p:sp>
      <p:cxnSp>
        <p:nvCxnSpPr>
          <p:cNvPr id="53" name="Google Shape;85;p1">
            <a:extLst>
              <a:ext uri="{FF2B5EF4-FFF2-40B4-BE49-F238E27FC236}">
                <a16:creationId xmlns:a16="http://schemas.microsoft.com/office/drawing/2014/main" id="{E85B90AF-F47C-462E-A62C-9B88ED6E4788}"/>
              </a:ext>
            </a:extLst>
          </p:cNvPr>
          <p:cNvCxnSpPr>
            <a:cxnSpLocks/>
            <a:stCxn id="52" idx="3"/>
            <a:endCxn id="54" idx="1"/>
          </p:cNvCxnSpPr>
          <p:nvPr/>
        </p:nvCxnSpPr>
        <p:spPr>
          <a:xfrm flipV="1">
            <a:off x="4742679" y="4464104"/>
            <a:ext cx="1054125" cy="10184"/>
          </a:xfrm>
          <a:prstGeom prst="straightConnector1">
            <a:avLst/>
          </a:prstGeom>
          <a:noFill/>
          <a:ln w="9525" cap="flat" cmpd="sng">
            <a:solidFill>
              <a:schemeClr val="bg1"/>
            </a:solidFill>
            <a:prstDash val="solid"/>
            <a:miter lim="800000"/>
            <a:headEnd type="none" w="sm" len="sm"/>
            <a:tailEnd type="none" w="sm" len="sm"/>
          </a:ln>
        </p:spPr>
      </p:cxnSp>
      <p:sp>
        <p:nvSpPr>
          <p:cNvPr id="54" name="Google Shape;206;p1">
            <a:extLst>
              <a:ext uri="{FF2B5EF4-FFF2-40B4-BE49-F238E27FC236}">
                <a16:creationId xmlns:a16="http://schemas.microsoft.com/office/drawing/2014/main" id="{639D19C6-81CA-4495-85B4-94B9042AE6BD}"/>
              </a:ext>
            </a:extLst>
          </p:cNvPr>
          <p:cNvSpPr/>
          <p:nvPr/>
        </p:nvSpPr>
        <p:spPr>
          <a:xfrm>
            <a:off x="5796804" y="3866618"/>
            <a:ext cx="1819801" cy="1194972"/>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900" b="1" dirty="0">
                <a:solidFill>
                  <a:schemeClr val="tx1"/>
                </a:solidFill>
                <a:latin typeface="Calibri" panose="020F0502020204030204" pitchFamily="34" charset="0"/>
                <a:cs typeface="Calibri" panose="020F0502020204030204" pitchFamily="34" charset="0"/>
              </a:rPr>
              <a:t>Does task have schedule slack to compensate for risk delaying delivery?</a:t>
            </a:r>
          </a:p>
        </p:txBody>
      </p:sp>
      <p:sp>
        <p:nvSpPr>
          <p:cNvPr id="55" name="Google Shape;86;p1">
            <a:extLst>
              <a:ext uri="{FF2B5EF4-FFF2-40B4-BE49-F238E27FC236}">
                <a16:creationId xmlns:a16="http://schemas.microsoft.com/office/drawing/2014/main" id="{0D37BC0D-E9FA-4905-ADE1-F690BE67C846}"/>
              </a:ext>
            </a:extLst>
          </p:cNvPr>
          <p:cNvSpPr/>
          <p:nvPr/>
        </p:nvSpPr>
        <p:spPr>
          <a:xfrm>
            <a:off x="3109568" y="3374581"/>
            <a:ext cx="1697045" cy="68417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Set up meeting with team lead who leads the project phase in which the risk was detected</a:t>
            </a:r>
          </a:p>
        </p:txBody>
      </p:sp>
      <p:cxnSp>
        <p:nvCxnSpPr>
          <p:cNvPr id="56" name="Google Shape;85;p1">
            <a:extLst>
              <a:ext uri="{FF2B5EF4-FFF2-40B4-BE49-F238E27FC236}">
                <a16:creationId xmlns:a16="http://schemas.microsoft.com/office/drawing/2014/main" id="{6351283D-66A1-4D77-A0A1-575ED2AC7FD5}"/>
              </a:ext>
            </a:extLst>
          </p:cNvPr>
          <p:cNvCxnSpPr>
            <a:cxnSpLocks/>
            <a:stCxn id="55" idx="2"/>
            <a:endCxn id="52" idx="0"/>
          </p:cNvCxnSpPr>
          <p:nvPr/>
        </p:nvCxnSpPr>
        <p:spPr>
          <a:xfrm>
            <a:off x="3958091" y="4058754"/>
            <a:ext cx="2" cy="219276"/>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183452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oogle Shape;206;p1">
            <a:extLst>
              <a:ext uri="{FF2B5EF4-FFF2-40B4-BE49-F238E27FC236}">
                <a16:creationId xmlns:a16="http://schemas.microsoft.com/office/drawing/2014/main" id="{51682556-9721-4EB4-8DA1-D36CB322145A}"/>
              </a:ext>
            </a:extLst>
          </p:cNvPr>
          <p:cNvSpPr/>
          <p:nvPr/>
        </p:nvSpPr>
        <p:spPr>
          <a:xfrm>
            <a:off x="-12741" y="1334334"/>
            <a:ext cx="1843407" cy="1250174"/>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900" b="1" dirty="0">
                <a:solidFill>
                  <a:schemeClr val="tx1"/>
                </a:solidFill>
                <a:latin typeface="Calibri" panose="020F0502020204030204" pitchFamily="34" charset="0"/>
                <a:cs typeface="Calibri" panose="020F0502020204030204" pitchFamily="34" charset="0"/>
              </a:rPr>
              <a:t>Does task have schedule slack to compensate for risk delaying delivery?</a:t>
            </a:r>
          </a:p>
        </p:txBody>
      </p:sp>
      <p:cxnSp>
        <p:nvCxnSpPr>
          <p:cNvPr id="33" name="Google Shape;85;p1">
            <a:extLst>
              <a:ext uri="{FF2B5EF4-FFF2-40B4-BE49-F238E27FC236}">
                <a16:creationId xmlns:a16="http://schemas.microsoft.com/office/drawing/2014/main" id="{1DEF96CB-0CC8-4EAB-8C30-F3F0EA3F7548}"/>
              </a:ext>
            </a:extLst>
          </p:cNvPr>
          <p:cNvCxnSpPr>
            <a:cxnSpLocks/>
            <a:stCxn id="31" idx="2"/>
            <a:endCxn id="61" idx="0"/>
          </p:cNvCxnSpPr>
          <p:nvPr/>
        </p:nvCxnSpPr>
        <p:spPr>
          <a:xfrm>
            <a:off x="908963" y="2584508"/>
            <a:ext cx="102103" cy="1274709"/>
          </a:xfrm>
          <a:prstGeom prst="straightConnector1">
            <a:avLst/>
          </a:prstGeom>
          <a:noFill/>
          <a:ln w="9525" cap="flat" cmpd="sng">
            <a:solidFill>
              <a:schemeClr val="bg1"/>
            </a:solidFill>
            <a:prstDash val="solid"/>
            <a:miter lim="800000"/>
            <a:headEnd type="none" w="sm" len="sm"/>
            <a:tailEnd type="none" w="sm" len="sm"/>
          </a:ln>
        </p:spPr>
      </p:cxnSp>
      <p:cxnSp>
        <p:nvCxnSpPr>
          <p:cNvPr id="34" name="Google Shape;85;p1">
            <a:extLst>
              <a:ext uri="{FF2B5EF4-FFF2-40B4-BE49-F238E27FC236}">
                <a16:creationId xmlns:a16="http://schemas.microsoft.com/office/drawing/2014/main" id="{8C4DC00B-993B-48EE-AF32-180FEC826453}"/>
              </a:ext>
            </a:extLst>
          </p:cNvPr>
          <p:cNvCxnSpPr>
            <a:cxnSpLocks/>
            <a:stCxn id="31" idx="3"/>
            <a:endCxn id="36" idx="1"/>
          </p:cNvCxnSpPr>
          <p:nvPr/>
        </p:nvCxnSpPr>
        <p:spPr>
          <a:xfrm flipH="1">
            <a:off x="1709299" y="1959421"/>
            <a:ext cx="121367" cy="744624"/>
          </a:xfrm>
          <a:prstGeom prst="straightConnector1">
            <a:avLst/>
          </a:prstGeom>
          <a:noFill/>
          <a:ln w="9525" cap="flat" cmpd="sng">
            <a:solidFill>
              <a:schemeClr val="bg1"/>
            </a:solidFill>
            <a:prstDash val="solid"/>
            <a:miter lim="800000"/>
            <a:headEnd type="none" w="sm" len="sm"/>
            <a:tailEnd type="none" w="sm" len="sm"/>
          </a:ln>
        </p:spPr>
      </p:cxnSp>
      <p:sp>
        <p:nvSpPr>
          <p:cNvPr id="35" name="TextBox 34">
            <a:extLst>
              <a:ext uri="{FF2B5EF4-FFF2-40B4-BE49-F238E27FC236}">
                <a16:creationId xmlns:a16="http://schemas.microsoft.com/office/drawing/2014/main" id="{FEC2060B-D212-4208-B946-72F2EFE3E041}"/>
              </a:ext>
            </a:extLst>
          </p:cNvPr>
          <p:cNvSpPr txBox="1"/>
          <p:nvPr/>
        </p:nvSpPr>
        <p:spPr>
          <a:xfrm>
            <a:off x="1530803" y="2341991"/>
            <a:ext cx="201077"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36" name="Google Shape;206;p1">
            <a:extLst>
              <a:ext uri="{FF2B5EF4-FFF2-40B4-BE49-F238E27FC236}">
                <a16:creationId xmlns:a16="http://schemas.microsoft.com/office/drawing/2014/main" id="{C8147134-7595-480F-AB82-E324BFD1CE23}"/>
              </a:ext>
            </a:extLst>
          </p:cNvPr>
          <p:cNvSpPr/>
          <p:nvPr/>
        </p:nvSpPr>
        <p:spPr>
          <a:xfrm>
            <a:off x="1709299" y="2205690"/>
            <a:ext cx="1342051" cy="996710"/>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What is the probability of the risk occurring?</a:t>
            </a:r>
            <a:endParaRPr sz="900" b="1" dirty="0">
              <a:solidFill>
                <a:schemeClr val="tx1"/>
              </a:solidFill>
              <a:latin typeface="Calibri" panose="020F0502020204030204" pitchFamily="34" charset="0"/>
              <a:cs typeface="Calibri" panose="020F0502020204030204" pitchFamily="34" charset="0"/>
            </a:endParaRPr>
          </a:p>
        </p:txBody>
      </p:sp>
      <p:cxnSp>
        <p:nvCxnSpPr>
          <p:cNvPr id="37" name="Google Shape;85;p1">
            <a:extLst>
              <a:ext uri="{FF2B5EF4-FFF2-40B4-BE49-F238E27FC236}">
                <a16:creationId xmlns:a16="http://schemas.microsoft.com/office/drawing/2014/main" id="{656A46FA-7843-4558-B4EA-4D844DE3E6C9}"/>
              </a:ext>
            </a:extLst>
          </p:cNvPr>
          <p:cNvCxnSpPr>
            <a:cxnSpLocks/>
            <a:stCxn id="43" idx="2"/>
            <a:endCxn id="36" idx="0"/>
          </p:cNvCxnSpPr>
          <p:nvPr/>
        </p:nvCxnSpPr>
        <p:spPr>
          <a:xfrm flipH="1">
            <a:off x="2380325" y="1753826"/>
            <a:ext cx="191637" cy="451864"/>
          </a:xfrm>
          <a:prstGeom prst="straightConnector1">
            <a:avLst/>
          </a:prstGeom>
          <a:noFill/>
          <a:ln w="9525" cap="flat" cmpd="sng">
            <a:solidFill>
              <a:schemeClr val="bg1"/>
            </a:solidFill>
            <a:prstDash val="solid"/>
            <a:miter lim="800000"/>
            <a:headEnd type="none" w="sm" len="sm"/>
            <a:tailEnd type="none" w="sm" len="sm"/>
          </a:ln>
        </p:spPr>
      </p:cxnSp>
      <p:cxnSp>
        <p:nvCxnSpPr>
          <p:cNvPr id="38" name="Google Shape;85;p1">
            <a:extLst>
              <a:ext uri="{FF2B5EF4-FFF2-40B4-BE49-F238E27FC236}">
                <a16:creationId xmlns:a16="http://schemas.microsoft.com/office/drawing/2014/main" id="{EB054B40-7CE3-48F1-9513-B63E13A7820C}"/>
              </a:ext>
            </a:extLst>
          </p:cNvPr>
          <p:cNvCxnSpPr>
            <a:cxnSpLocks/>
            <a:stCxn id="55" idx="0"/>
            <a:endCxn id="36" idx="2"/>
          </p:cNvCxnSpPr>
          <p:nvPr/>
        </p:nvCxnSpPr>
        <p:spPr>
          <a:xfrm flipH="1" flipV="1">
            <a:off x="2380325" y="3202400"/>
            <a:ext cx="190478" cy="291839"/>
          </a:xfrm>
          <a:prstGeom prst="straightConnector1">
            <a:avLst/>
          </a:prstGeom>
          <a:noFill/>
          <a:ln w="9525" cap="flat" cmpd="sng">
            <a:solidFill>
              <a:schemeClr val="bg1"/>
            </a:solidFill>
            <a:prstDash val="solid"/>
            <a:miter lim="800000"/>
            <a:headEnd type="none" w="sm" len="sm"/>
            <a:tailEnd type="none" w="sm" len="sm"/>
          </a:ln>
        </p:spPr>
      </p:cxnSp>
      <p:cxnSp>
        <p:nvCxnSpPr>
          <p:cNvPr id="39" name="Google Shape;85;p1">
            <a:extLst>
              <a:ext uri="{FF2B5EF4-FFF2-40B4-BE49-F238E27FC236}">
                <a16:creationId xmlns:a16="http://schemas.microsoft.com/office/drawing/2014/main" id="{DAB6B39B-0953-4F72-85A4-3C1ED1270126}"/>
              </a:ext>
            </a:extLst>
          </p:cNvPr>
          <p:cNvCxnSpPr>
            <a:cxnSpLocks/>
            <a:stCxn id="50" idx="1"/>
            <a:endCxn id="36" idx="3"/>
          </p:cNvCxnSpPr>
          <p:nvPr/>
        </p:nvCxnSpPr>
        <p:spPr>
          <a:xfrm flipH="1">
            <a:off x="3051350" y="2577317"/>
            <a:ext cx="674486" cy="126728"/>
          </a:xfrm>
          <a:prstGeom prst="straightConnector1">
            <a:avLst/>
          </a:prstGeom>
          <a:noFill/>
          <a:ln w="9525" cap="flat" cmpd="sng">
            <a:solidFill>
              <a:schemeClr val="bg1"/>
            </a:solidFill>
            <a:prstDash val="solid"/>
            <a:miter lim="800000"/>
            <a:headEnd type="none" w="sm" len="sm"/>
            <a:tailEnd type="none" w="sm" len="sm"/>
          </a:ln>
        </p:spPr>
      </p:cxnSp>
      <p:sp>
        <p:nvSpPr>
          <p:cNvPr id="40" name="TextBox 39">
            <a:extLst>
              <a:ext uri="{FF2B5EF4-FFF2-40B4-BE49-F238E27FC236}">
                <a16:creationId xmlns:a16="http://schemas.microsoft.com/office/drawing/2014/main" id="{00919467-28B4-4194-A635-48B5020CF7ED}"/>
              </a:ext>
            </a:extLst>
          </p:cNvPr>
          <p:cNvSpPr txBox="1"/>
          <p:nvPr/>
        </p:nvSpPr>
        <p:spPr>
          <a:xfrm>
            <a:off x="2583090" y="3130412"/>
            <a:ext cx="356420"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LOW</a:t>
            </a:r>
          </a:p>
          <a:p>
            <a:r>
              <a:rPr lang="en-US" sz="900" dirty="0">
                <a:latin typeface="Calibri" panose="020F0502020204030204" pitchFamily="34" charset="0"/>
                <a:cs typeface="Calibri" panose="020F0502020204030204" pitchFamily="34" charset="0"/>
              </a:rPr>
              <a:t>(&lt;15%)</a:t>
            </a:r>
          </a:p>
        </p:txBody>
      </p:sp>
      <p:sp>
        <p:nvSpPr>
          <p:cNvPr id="41" name="TextBox 40">
            <a:extLst>
              <a:ext uri="{FF2B5EF4-FFF2-40B4-BE49-F238E27FC236}">
                <a16:creationId xmlns:a16="http://schemas.microsoft.com/office/drawing/2014/main" id="{5865156C-9034-4346-8D50-77A697BF559F}"/>
              </a:ext>
            </a:extLst>
          </p:cNvPr>
          <p:cNvSpPr txBox="1"/>
          <p:nvPr/>
        </p:nvSpPr>
        <p:spPr>
          <a:xfrm>
            <a:off x="2941971" y="2325021"/>
            <a:ext cx="705908"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MEDIUM</a:t>
            </a:r>
          </a:p>
          <a:p>
            <a:pPr algn="ctr"/>
            <a:r>
              <a:rPr lang="en-US" sz="900" dirty="0">
                <a:latin typeface="Calibri" panose="020F0502020204030204" pitchFamily="34" charset="0"/>
                <a:cs typeface="Calibri" panose="020F0502020204030204" pitchFamily="34" charset="0"/>
              </a:rPr>
              <a:t>(15%&lt; x &lt;40%)</a:t>
            </a:r>
          </a:p>
        </p:txBody>
      </p:sp>
      <p:sp>
        <p:nvSpPr>
          <p:cNvPr id="42" name="TextBox 41">
            <a:extLst>
              <a:ext uri="{FF2B5EF4-FFF2-40B4-BE49-F238E27FC236}">
                <a16:creationId xmlns:a16="http://schemas.microsoft.com/office/drawing/2014/main" id="{46AF12EE-283F-4551-B3BC-F94F26F6ABBC}"/>
              </a:ext>
            </a:extLst>
          </p:cNvPr>
          <p:cNvSpPr txBox="1"/>
          <p:nvPr/>
        </p:nvSpPr>
        <p:spPr>
          <a:xfrm>
            <a:off x="2507475" y="1957822"/>
            <a:ext cx="451911"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HIGH</a:t>
            </a:r>
          </a:p>
          <a:p>
            <a:pPr algn="ctr"/>
            <a:r>
              <a:rPr lang="en-US" sz="900" dirty="0">
                <a:latin typeface="Calibri" panose="020F0502020204030204" pitchFamily="34" charset="0"/>
                <a:cs typeface="Calibri" panose="020F0502020204030204" pitchFamily="34" charset="0"/>
              </a:rPr>
              <a:t>(&gt;40%)</a:t>
            </a:r>
          </a:p>
        </p:txBody>
      </p:sp>
      <p:sp>
        <p:nvSpPr>
          <p:cNvPr id="43" name="Google Shape;86;p1">
            <a:extLst>
              <a:ext uri="{FF2B5EF4-FFF2-40B4-BE49-F238E27FC236}">
                <a16:creationId xmlns:a16="http://schemas.microsoft.com/office/drawing/2014/main" id="{F01DAD54-35F4-4766-8C8B-C0D7AAD65A21}"/>
              </a:ext>
            </a:extLst>
          </p:cNvPr>
          <p:cNvSpPr/>
          <p:nvPr/>
        </p:nvSpPr>
        <p:spPr>
          <a:xfrm>
            <a:off x="1753680" y="1195115"/>
            <a:ext cx="1636563" cy="55871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Set up meeting with team where risk originates from to brainstorm mitigations/ contingencies</a:t>
            </a:r>
          </a:p>
        </p:txBody>
      </p:sp>
      <p:sp>
        <p:nvSpPr>
          <p:cNvPr id="44" name="Google Shape;86;p1">
            <a:extLst>
              <a:ext uri="{FF2B5EF4-FFF2-40B4-BE49-F238E27FC236}">
                <a16:creationId xmlns:a16="http://schemas.microsoft.com/office/drawing/2014/main" id="{CE5AA4F2-31CC-41E4-8B17-8EC07CA62F23}"/>
              </a:ext>
            </a:extLst>
          </p:cNvPr>
          <p:cNvSpPr/>
          <p:nvPr/>
        </p:nvSpPr>
        <p:spPr>
          <a:xfrm>
            <a:off x="1741759" y="581258"/>
            <a:ext cx="1683763" cy="410648"/>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45" name="Google Shape;85;p1">
            <a:extLst>
              <a:ext uri="{FF2B5EF4-FFF2-40B4-BE49-F238E27FC236}">
                <a16:creationId xmlns:a16="http://schemas.microsoft.com/office/drawing/2014/main" id="{42DD1901-92DA-412A-A55D-32DC09D97B30}"/>
              </a:ext>
            </a:extLst>
          </p:cNvPr>
          <p:cNvCxnSpPr>
            <a:cxnSpLocks/>
            <a:stCxn id="44" idx="2"/>
            <a:endCxn id="43" idx="0"/>
          </p:cNvCxnSpPr>
          <p:nvPr/>
        </p:nvCxnSpPr>
        <p:spPr>
          <a:xfrm flipH="1">
            <a:off x="2571962" y="991906"/>
            <a:ext cx="11679" cy="203209"/>
          </a:xfrm>
          <a:prstGeom prst="straightConnector1">
            <a:avLst/>
          </a:prstGeom>
          <a:noFill/>
          <a:ln w="9525" cap="flat" cmpd="sng">
            <a:solidFill>
              <a:schemeClr val="bg1"/>
            </a:solidFill>
            <a:prstDash val="solid"/>
            <a:miter lim="800000"/>
            <a:headEnd type="none" w="sm" len="sm"/>
            <a:tailEnd type="none" w="sm" len="sm"/>
          </a:ln>
        </p:spPr>
      </p:cxnSp>
      <p:cxnSp>
        <p:nvCxnSpPr>
          <p:cNvPr id="46" name="Google Shape;85;p1">
            <a:extLst>
              <a:ext uri="{FF2B5EF4-FFF2-40B4-BE49-F238E27FC236}">
                <a16:creationId xmlns:a16="http://schemas.microsoft.com/office/drawing/2014/main" id="{CD43615E-9350-4A3C-A8C8-8BC32291AC77}"/>
              </a:ext>
            </a:extLst>
          </p:cNvPr>
          <p:cNvCxnSpPr>
            <a:cxnSpLocks/>
            <a:stCxn id="44" idx="3"/>
            <a:endCxn id="47" idx="1"/>
          </p:cNvCxnSpPr>
          <p:nvPr/>
        </p:nvCxnSpPr>
        <p:spPr>
          <a:xfrm>
            <a:off x="3425522" y="786582"/>
            <a:ext cx="1195477" cy="14056"/>
          </a:xfrm>
          <a:prstGeom prst="straightConnector1">
            <a:avLst/>
          </a:prstGeom>
          <a:noFill/>
          <a:ln w="9525" cap="flat" cmpd="sng">
            <a:solidFill>
              <a:schemeClr val="bg1"/>
            </a:solidFill>
            <a:prstDash val="solid"/>
            <a:miter lim="800000"/>
            <a:headEnd type="none" w="sm" len="sm"/>
            <a:tailEnd type="none" w="sm" len="sm"/>
          </a:ln>
        </p:spPr>
      </p:cxnSp>
      <p:sp>
        <p:nvSpPr>
          <p:cNvPr id="47" name="Google Shape;86;p1">
            <a:extLst>
              <a:ext uri="{FF2B5EF4-FFF2-40B4-BE49-F238E27FC236}">
                <a16:creationId xmlns:a16="http://schemas.microsoft.com/office/drawing/2014/main" id="{E48F8DE4-8437-4DF3-931C-69A07FE4AE46}"/>
              </a:ext>
            </a:extLst>
          </p:cNvPr>
          <p:cNvSpPr/>
          <p:nvPr/>
        </p:nvSpPr>
        <p:spPr>
          <a:xfrm>
            <a:off x="4620999" y="442750"/>
            <a:ext cx="1321654" cy="71577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Have employee(s) working on task come in on weekends to finish task on time</a:t>
            </a:r>
          </a:p>
        </p:txBody>
      </p:sp>
      <p:cxnSp>
        <p:nvCxnSpPr>
          <p:cNvPr id="48" name="Google Shape;85;p1">
            <a:extLst>
              <a:ext uri="{FF2B5EF4-FFF2-40B4-BE49-F238E27FC236}">
                <a16:creationId xmlns:a16="http://schemas.microsoft.com/office/drawing/2014/main" id="{C8C0BE9C-1737-400F-983C-EAAC31ABEFCB}"/>
              </a:ext>
            </a:extLst>
          </p:cNvPr>
          <p:cNvCxnSpPr>
            <a:cxnSpLocks/>
            <a:stCxn id="47" idx="3"/>
            <a:endCxn id="49" idx="1"/>
          </p:cNvCxnSpPr>
          <p:nvPr/>
        </p:nvCxnSpPr>
        <p:spPr>
          <a:xfrm flipV="1">
            <a:off x="5942653" y="800046"/>
            <a:ext cx="839020" cy="592"/>
          </a:xfrm>
          <a:prstGeom prst="straightConnector1">
            <a:avLst/>
          </a:prstGeom>
          <a:noFill/>
          <a:ln w="9525" cap="flat" cmpd="sng">
            <a:solidFill>
              <a:schemeClr val="bg1"/>
            </a:solidFill>
            <a:prstDash val="solid"/>
            <a:miter lim="800000"/>
            <a:headEnd type="none" w="sm" len="sm"/>
            <a:tailEnd type="none" w="sm" len="sm"/>
          </a:ln>
        </p:spPr>
      </p:cxnSp>
      <p:sp>
        <p:nvSpPr>
          <p:cNvPr id="49" name="Google Shape;86;p1">
            <a:extLst>
              <a:ext uri="{FF2B5EF4-FFF2-40B4-BE49-F238E27FC236}">
                <a16:creationId xmlns:a16="http://schemas.microsoft.com/office/drawing/2014/main" id="{11DF854A-F9A5-4799-811A-35368AF0A5C4}"/>
              </a:ext>
            </a:extLst>
          </p:cNvPr>
          <p:cNvSpPr/>
          <p:nvPr/>
        </p:nvSpPr>
        <p:spPr>
          <a:xfrm>
            <a:off x="6781673" y="442158"/>
            <a:ext cx="1321654" cy="71577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Monitor risk daily and receive updates from team where risk originated</a:t>
            </a:r>
          </a:p>
        </p:txBody>
      </p:sp>
      <p:sp>
        <p:nvSpPr>
          <p:cNvPr id="50" name="Google Shape;86;p1">
            <a:extLst>
              <a:ext uri="{FF2B5EF4-FFF2-40B4-BE49-F238E27FC236}">
                <a16:creationId xmlns:a16="http://schemas.microsoft.com/office/drawing/2014/main" id="{8905A90C-0964-4B56-82A1-2ED0F31B0E2F}"/>
              </a:ext>
            </a:extLst>
          </p:cNvPr>
          <p:cNvSpPr/>
          <p:nvPr/>
        </p:nvSpPr>
        <p:spPr>
          <a:xfrm>
            <a:off x="3725836" y="1952233"/>
            <a:ext cx="974216" cy="1250167"/>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Set up meeting with team where risk originates from to brainstorm mitigations/ contingencies</a:t>
            </a:r>
          </a:p>
        </p:txBody>
      </p:sp>
      <p:sp>
        <p:nvSpPr>
          <p:cNvPr id="51" name="Google Shape;86;p1">
            <a:extLst>
              <a:ext uri="{FF2B5EF4-FFF2-40B4-BE49-F238E27FC236}">
                <a16:creationId xmlns:a16="http://schemas.microsoft.com/office/drawing/2014/main" id="{F0D3E0A8-03DF-4FF3-A2FF-B9F849E3B538}"/>
              </a:ext>
            </a:extLst>
          </p:cNvPr>
          <p:cNvSpPr/>
          <p:nvPr/>
        </p:nvSpPr>
        <p:spPr>
          <a:xfrm>
            <a:off x="4846721" y="1928938"/>
            <a:ext cx="945436" cy="1250167"/>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52" name="Google Shape;85;p1">
            <a:extLst>
              <a:ext uri="{FF2B5EF4-FFF2-40B4-BE49-F238E27FC236}">
                <a16:creationId xmlns:a16="http://schemas.microsoft.com/office/drawing/2014/main" id="{DA413A5D-75DC-4C70-BD06-1C83737F2F65}"/>
              </a:ext>
            </a:extLst>
          </p:cNvPr>
          <p:cNvCxnSpPr>
            <a:cxnSpLocks/>
            <a:stCxn id="51" idx="1"/>
            <a:endCxn id="50" idx="3"/>
          </p:cNvCxnSpPr>
          <p:nvPr/>
        </p:nvCxnSpPr>
        <p:spPr>
          <a:xfrm flipH="1">
            <a:off x="4700052" y="2554022"/>
            <a:ext cx="146669" cy="23295"/>
          </a:xfrm>
          <a:prstGeom prst="straightConnector1">
            <a:avLst/>
          </a:prstGeom>
          <a:noFill/>
          <a:ln w="9525" cap="flat" cmpd="sng">
            <a:solidFill>
              <a:schemeClr val="bg1"/>
            </a:solidFill>
            <a:prstDash val="solid"/>
            <a:miter lim="800000"/>
            <a:headEnd type="none" w="sm" len="sm"/>
            <a:tailEnd type="none" w="sm" len="sm"/>
          </a:ln>
        </p:spPr>
      </p:cxnSp>
      <p:cxnSp>
        <p:nvCxnSpPr>
          <p:cNvPr id="53" name="Google Shape;85;p1">
            <a:extLst>
              <a:ext uri="{FF2B5EF4-FFF2-40B4-BE49-F238E27FC236}">
                <a16:creationId xmlns:a16="http://schemas.microsoft.com/office/drawing/2014/main" id="{7C570DBE-9499-400B-A225-F6912CA41729}"/>
              </a:ext>
            </a:extLst>
          </p:cNvPr>
          <p:cNvCxnSpPr>
            <a:cxnSpLocks/>
            <a:stCxn id="51" idx="3"/>
            <a:endCxn id="54" idx="1"/>
          </p:cNvCxnSpPr>
          <p:nvPr/>
        </p:nvCxnSpPr>
        <p:spPr>
          <a:xfrm flipV="1">
            <a:off x="5792157" y="2488693"/>
            <a:ext cx="256957" cy="65329"/>
          </a:xfrm>
          <a:prstGeom prst="straightConnector1">
            <a:avLst/>
          </a:prstGeom>
          <a:noFill/>
          <a:ln w="9525" cap="flat" cmpd="sng">
            <a:solidFill>
              <a:schemeClr val="bg1"/>
            </a:solidFill>
            <a:prstDash val="solid"/>
            <a:miter lim="800000"/>
            <a:headEnd type="none" w="sm" len="sm"/>
            <a:tailEnd type="none" w="sm" len="sm"/>
          </a:ln>
        </p:spPr>
      </p:cxnSp>
      <p:sp>
        <p:nvSpPr>
          <p:cNvPr id="54" name="Google Shape;86;p1">
            <a:extLst>
              <a:ext uri="{FF2B5EF4-FFF2-40B4-BE49-F238E27FC236}">
                <a16:creationId xmlns:a16="http://schemas.microsoft.com/office/drawing/2014/main" id="{B1F0EBB8-DD6B-4428-A802-DC47578B2CC7}"/>
              </a:ext>
            </a:extLst>
          </p:cNvPr>
          <p:cNvSpPr/>
          <p:nvPr/>
        </p:nvSpPr>
        <p:spPr>
          <a:xfrm>
            <a:off x="6049114" y="1863610"/>
            <a:ext cx="974216" cy="1250165"/>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Have employee(s) working on task to work extra 2 hours each weekday to ensure task finishes on time</a:t>
            </a:r>
          </a:p>
        </p:txBody>
      </p:sp>
      <p:sp>
        <p:nvSpPr>
          <p:cNvPr id="55" name="Google Shape;86;p1">
            <a:extLst>
              <a:ext uri="{FF2B5EF4-FFF2-40B4-BE49-F238E27FC236}">
                <a16:creationId xmlns:a16="http://schemas.microsoft.com/office/drawing/2014/main" id="{7E0C8531-F36D-4810-9F0F-66FDB0586FE0}"/>
              </a:ext>
            </a:extLst>
          </p:cNvPr>
          <p:cNvSpPr/>
          <p:nvPr/>
        </p:nvSpPr>
        <p:spPr>
          <a:xfrm>
            <a:off x="1752521" y="3494239"/>
            <a:ext cx="1636563" cy="55871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Project manager should brainstorm mitigations/ contingencies for risk</a:t>
            </a:r>
          </a:p>
        </p:txBody>
      </p:sp>
      <p:cxnSp>
        <p:nvCxnSpPr>
          <p:cNvPr id="56" name="Google Shape;85;p1">
            <a:extLst>
              <a:ext uri="{FF2B5EF4-FFF2-40B4-BE49-F238E27FC236}">
                <a16:creationId xmlns:a16="http://schemas.microsoft.com/office/drawing/2014/main" id="{5DE5AFCC-8615-4EB6-94FF-459CA738F996}"/>
              </a:ext>
            </a:extLst>
          </p:cNvPr>
          <p:cNvCxnSpPr>
            <a:cxnSpLocks/>
            <a:stCxn id="55" idx="3"/>
            <a:endCxn id="57" idx="1"/>
          </p:cNvCxnSpPr>
          <p:nvPr/>
        </p:nvCxnSpPr>
        <p:spPr>
          <a:xfrm>
            <a:off x="3389084" y="3773595"/>
            <a:ext cx="452978" cy="158526"/>
          </a:xfrm>
          <a:prstGeom prst="straightConnector1">
            <a:avLst/>
          </a:prstGeom>
          <a:noFill/>
          <a:ln w="9525" cap="flat" cmpd="sng">
            <a:solidFill>
              <a:schemeClr val="bg1"/>
            </a:solidFill>
            <a:prstDash val="solid"/>
            <a:miter lim="800000"/>
            <a:headEnd type="none" w="sm" len="sm"/>
            <a:tailEnd type="none" w="sm" len="sm"/>
          </a:ln>
        </p:spPr>
      </p:cxnSp>
      <p:sp>
        <p:nvSpPr>
          <p:cNvPr id="57" name="Google Shape;86;p1">
            <a:extLst>
              <a:ext uri="{FF2B5EF4-FFF2-40B4-BE49-F238E27FC236}">
                <a16:creationId xmlns:a16="http://schemas.microsoft.com/office/drawing/2014/main" id="{74C259A4-EEC8-4896-995C-991E7041A648}"/>
              </a:ext>
            </a:extLst>
          </p:cNvPr>
          <p:cNvSpPr/>
          <p:nvPr/>
        </p:nvSpPr>
        <p:spPr>
          <a:xfrm>
            <a:off x="3842062" y="3611907"/>
            <a:ext cx="1224640" cy="640427"/>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58" name="Google Shape;85;p1">
            <a:extLst>
              <a:ext uri="{FF2B5EF4-FFF2-40B4-BE49-F238E27FC236}">
                <a16:creationId xmlns:a16="http://schemas.microsoft.com/office/drawing/2014/main" id="{4C9CE5A5-C914-4AB1-A421-FADB301822AA}"/>
              </a:ext>
            </a:extLst>
          </p:cNvPr>
          <p:cNvCxnSpPr>
            <a:cxnSpLocks/>
            <a:stCxn id="69" idx="3"/>
            <a:endCxn id="59" idx="1"/>
          </p:cNvCxnSpPr>
          <p:nvPr/>
        </p:nvCxnSpPr>
        <p:spPr>
          <a:xfrm flipV="1">
            <a:off x="6471920" y="3869324"/>
            <a:ext cx="675203" cy="33963"/>
          </a:xfrm>
          <a:prstGeom prst="straightConnector1">
            <a:avLst/>
          </a:prstGeom>
          <a:noFill/>
          <a:ln w="9525" cap="flat" cmpd="sng">
            <a:solidFill>
              <a:schemeClr val="bg1"/>
            </a:solidFill>
            <a:prstDash val="solid"/>
            <a:miter lim="800000"/>
            <a:headEnd type="none" w="sm" len="sm"/>
            <a:tailEnd type="none" w="sm" len="sm"/>
          </a:ln>
        </p:spPr>
      </p:cxnSp>
      <p:sp>
        <p:nvSpPr>
          <p:cNvPr id="59" name="Google Shape;86;p1">
            <a:extLst>
              <a:ext uri="{FF2B5EF4-FFF2-40B4-BE49-F238E27FC236}">
                <a16:creationId xmlns:a16="http://schemas.microsoft.com/office/drawing/2014/main" id="{FEFFA6C9-4976-43CF-AAEE-AA99CF9B41AE}"/>
              </a:ext>
            </a:extLst>
          </p:cNvPr>
          <p:cNvSpPr/>
          <p:nvPr/>
        </p:nvSpPr>
        <p:spPr>
          <a:xfrm>
            <a:off x="7147123" y="3337231"/>
            <a:ext cx="1038010" cy="1064186"/>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Monitor risk bi-weekly by getting updates from the team lead responsible for the at-risk task(s)</a:t>
            </a:r>
          </a:p>
        </p:txBody>
      </p:sp>
      <p:sp>
        <p:nvSpPr>
          <p:cNvPr id="60" name="TextBox 59">
            <a:extLst>
              <a:ext uri="{FF2B5EF4-FFF2-40B4-BE49-F238E27FC236}">
                <a16:creationId xmlns:a16="http://schemas.microsoft.com/office/drawing/2014/main" id="{EC49E195-DE21-4566-A5EB-0C8F6D089A79}"/>
              </a:ext>
            </a:extLst>
          </p:cNvPr>
          <p:cNvSpPr txBox="1"/>
          <p:nvPr/>
        </p:nvSpPr>
        <p:spPr>
          <a:xfrm>
            <a:off x="1040234" y="3446102"/>
            <a:ext cx="230109"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61" name="Google Shape;206;p1">
            <a:extLst>
              <a:ext uri="{FF2B5EF4-FFF2-40B4-BE49-F238E27FC236}">
                <a16:creationId xmlns:a16="http://schemas.microsoft.com/office/drawing/2014/main" id="{6DB8117E-E56E-4031-81D3-101A22AD9F17}"/>
              </a:ext>
            </a:extLst>
          </p:cNvPr>
          <p:cNvSpPr/>
          <p:nvPr/>
        </p:nvSpPr>
        <p:spPr>
          <a:xfrm>
            <a:off x="149432" y="3859217"/>
            <a:ext cx="1723267" cy="1084399"/>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Would the risk make the task go over its predicted budget?</a:t>
            </a:r>
            <a:endParaRPr sz="900" b="1" dirty="0">
              <a:solidFill>
                <a:schemeClr val="tx1"/>
              </a:solidFill>
              <a:latin typeface="Calibri" panose="020F0502020204030204" pitchFamily="34" charset="0"/>
              <a:cs typeface="Calibri" panose="020F0502020204030204" pitchFamily="34" charset="0"/>
            </a:endParaRPr>
          </a:p>
        </p:txBody>
      </p:sp>
      <p:cxnSp>
        <p:nvCxnSpPr>
          <p:cNvPr id="62" name="Straight Connector 61">
            <a:extLst>
              <a:ext uri="{FF2B5EF4-FFF2-40B4-BE49-F238E27FC236}">
                <a16:creationId xmlns:a16="http://schemas.microsoft.com/office/drawing/2014/main" id="{CC644EB2-6373-4E06-BA6C-272F1487984A}"/>
              </a:ext>
            </a:extLst>
          </p:cNvPr>
          <p:cNvCxnSpPr>
            <a:cxnSpLocks/>
            <a:stCxn id="49" idx="3"/>
          </p:cNvCxnSpPr>
          <p:nvPr/>
        </p:nvCxnSpPr>
        <p:spPr>
          <a:xfrm>
            <a:off x="8103327" y="800046"/>
            <a:ext cx="839020" cy="1918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FF81BB-599B-4228-AF7F-B5180179E83A}"/>
              </a:ext>
            </a:extLst>
          </p:cNvPr>
          <p:cNvCxnSpPr>
            <a:cxnSpLocks/>
            <a:stCxn id="67" idx="1"/>
            <a:endCxn id="54" idx="3"/>
          </p:cNvCxnSpPr>
          <p:nvPr/>
        </p:nvCxnSpPr>
        <p:spPr>
          <a:xfrm flipH="1">
            <a:off x="7023330" y="2441511"/>
            <a:ext cx="663397" cy="4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8830DF-2480-4A10-B186-D68790539ECF}"/>
              </a:ext>
            </a:extLst>
          </p:cNvPr>
          <p:cNvCxnSpPr>
            <a:cxnSpLocks/>
            <a:endCxn id="59" idx="3"/>
          </p:cNvCxnSpPr>
          <p:nvPr/>
        </p:nvCxnSpPr>
        <p:spPr>
          <a:xfrm flipH="1" flipV="1">
            <a:off x="8185133" y="3869324"/>
            <a:ext cx="475810" cy="61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EDF46-BE1E-430C-B5AA-76BF1006D2C7}"/>
              </a:ext>
            </a:extLst>
          </p:cNvPr>
          <p:cNvCxnSpPr>
            <a:cxnSpLocks/>
          </p:cNvCxnSpPr>
          <p:nvPr/>
        </p:nvCxnSpPr>
        <p:spPr>
          <a:xfrm flipH="1">
            <a:off x="8636625" y="959758"/>
            <a:ext cx="278774" cy="3905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4C2FB-3715-442E-8764-091262A5A08A}"/>
              </a:ext>
            </a:extLst>
          </p:cNvPr>
          <p:cNvCxnSpPr>
            <a:cxnSpLocks/>
            <a:endCxn id="61" idx="3"/>
          </p:cNvCxnSpPr>
          <p:nvPr/>
        </p:nvCxnSpPr>
        <p:spPr>
          <a:xfrm flipH="1" flipV="1">
            <a:off x="1872699" y="4401417"/>
            <a:ext cx="6763926" cy="463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86;p1">
            <a:extLst>
              <a:ext uri="{FF2B5EF4-FFF2-40B4-BE49-F238E27FC236}">
                <a16:creationId xmlns:a16="http://schemas.microsoft.com/office/drawing/2014/main" id="{A7291FC9-CBF3-4159-A63F-8C249B144776}"/>
              </a:ext>
            </a:extLst>
          </p:cNvPr>
          <p:cNvSpPr/>
          <p:nvPr/>
        </p:nvSpPr>
        <p:spPr>
          <a:xfrm>
            <a:off x="7686727" y="1816428"/>
            <a:ext cx="974216" cy="1250165"/>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Monitor risk weekly by getting updates from the team lead responsible for the at-risk task(s)</a:t>
            </a:r>
          </a:p>
        </p:txBody>
      </p:sp>
      <p:cxnSp>
        <p:nvCxnSpPr>
          <p:cNvPr id="68" name="Straight Connector 67">
            <a:extLst>
              <a:ext uri="{FF2B5EF4-FFF2-40B4-BE49-F238E27FC236}">
                <a16:creationId xmlns:a16="http://schemas.microsoft.com/office/drawing/2014/main" id="{F7C122A2-0631-40F2-AEA5-C409BED0C0AE}"/>
              </a:ext>
            </a:extLst>
          </p:cNvPr>
          <p:cNvCxnSpPr>
            <a:cxnSpLocks/>
            <a:stCxn id="67" idx="3"/>
          </p:cNvCxnSpPr>
          <p:nvPr/>
        </p:nvCxnSpPr>
        <p:spPr>
          <a:xfrm>
            <a:off x="8660943" y="2441511"/>
            <a:ext cx="140702" cy="471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Google Shape;86;p1">
            <a:extLst>
              <a:ext uri="{FF2B5EF4-FFF2-40B4-BE49-F238E27FC236}">
                <a16:creationId xmlns:a16="http://schemas.microsoft.com/office/drawing/2014/main" id="{FBBA6C50-75E8-4166-96BF-76C9D2C12928}"/>
              </a:ext>
            </a:extLst>
          </p:cNvPr>
          <p:cNvSpPr/>
          <p:nvPr/>
        </p:nvSpPr>
        <p:spPr>
          <a:xfrm>
            <a:off x="5433910" y="3371194"/>
            <a:ext cx="1038010" cy="1064186"/>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Have employee(s) working on task to work 2 extra hours each week to ensure task finishes on time</a:t>
            </a:r>
          </a:p>
        </p:txBody>
      </p:sp>
      <p:cxnSp>
        <p:nvCxnSpPr>
          <p:cNvPr id="70" name="Google Shape;85;p1">
            <a:extLst>
              <a:ext uri="{FF2B5EF4-FFF2-40B4-BE49-F238E27FC236}">
                <a16:creationId xmlns:a16="http://schemas.microsoft.com/office/drawing/2014/main" id="{EBCF467C-3B83-421C-94B3-F85C66EB57C2}"/>
              </a:ext>
            </a:extLst>
          </p:cNvPr>
          <p:cNvCxnSpPr>
            <a:cxnSpLocks/>
            <a:stCxn id="69" idx="1"/>
            <a:endCxn id="57" idx="3"/>
          </p:cNvCxnSpPr>
          <p:nvPr/>
        </p:nvCxnSpPr>
        <p:spPr>
          <a:xfrm flipH="1">
            <a:off x="5066702" y="3903287"/>
            <a:ext cx="367208" cy="28834"/>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2122540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206;p1">
            <a:extLst>
              <a:ext uri="{FF2B5EF4-FFF2-40B4-BE49-F238E27FC236}">
                <a16:creationId xmlns:a16="http://schemas.microsoft.com/office/drawing/2014/main" id="{0AC49663-A0F6-4749-9F7B-5650608156CF}"/>
              </a:ext>
            </a:extLst>
          </p:cNvPr>
          <p:cNvSpPr/>
          <p:nvPr/>
        </p:nvSpPr>
        <p:spPr>
          <a:xfrm>
            <a:off x="20097" y="823489"/>
            <a:ext cx="1337778" cy="1203784"/>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Would the risk make the task go over its predicted budget?</a:t>
            </a:r>
            <a:endParaRPr sz="1000" b="1" dirty="0">
              <a:solidFill>
                <a:schemeClr val="tx1"/>
              </a:solidFill>
              <a:latin typeface="Calibri" panose="020F0502020204030204" pitchFamily="34" charset="0"/>
              <a:cs typeface="Calibri" panose="020F0502020204030204" pitchFamily="34" charset="0"/>
            </a:endParaRPr>
          </a:p>
        </p:txBody>
      </p:sp>
      <p:cxnSp>
        <p:nvCxnSpPr>
          <p:cNvPr id="201" name="Google Shape;85;p1">
            <a:extLst>
              <a:ext uri="{FF2B5EF4-FFF2-40B4-BE49-F238E27FC236}">
                <a16:creationId xmlns:a16="http://schemas.microsoft.com/office/drawing/2014/main" id="{5A2F9CB5-24E8-497A-A1D9-A6E79E8AE781}"/>
              </a:ext>
            </a:extLst>
          </p:cNvPr>
          <p:cNvCxnSpPr>
            <a:cxnSpLocks/>
            <a:stCxn id="200" idx="2"/>
            <a:endCxn id="205" idx="0"/>
          </p:cNvCxnSpPr>
          <p:nvPr/>
        </p:nvCxnSpPr>
        <p:spPr>
          <a:xfrm>
            <a:off x="688986" y="2027273"/>
            <a:ext cx="68205" cy="2161325"/>
          </a:xfrm>
          <a:prstGeom prst="straightConnector1">
            <a:avLst/>
          </a:prstGeom>
          <a:noFill/>
          <a:ln w="9525" cap="flat" cmpd="sng">
            <a:solidFill>
              <a:schemeClr val="bg1"/>
            </a:solidFill>
            <a:prstDash val="solid"/>
            <a:miter lim="800000"/>
            <a:headEnd type="none" w="sm" len="sm"/>
            <a:tailEnd type="none" w="sm" len="sm"/>
          </a:ln>
        </p:spPr>
      </p:cxnSp>
      <p:cxnSp>
        <p:nvCxnSpPr>
          <p:cNvPr id="202" name="Google Shape;85;p1">
            <a:extLst>
              <a:ext uri="{FF2B5EF4-FFF2-40B4-BE49-F238E27FC236}">
                <a16:creationId xmlns:a16="http://schemas.microsoft.com/office/drawing/2014/main" id="{BBF3FCBF-8523-44DA-810F-F5DA3C781881}"/>
              </a:ext>
            </a:extLst>
          </p:cNvPr>
          <p:cNvCxnSpPr>
            <a:cxnSpLocks/>
            <a:stCxn id="200" idx="3"/>
            <a:endCxn id="206" idx="1"/>
          </p:cNvCxnSpPr>
          <p:nvPr/>
        </p:nvCxnSpPr>
        <p:spPr>
          <a:xfrm>
            <a:off x="1357875" y="1425381"/>
            <a:ext cx="1055590" cy="1934386"/>
          </a:xfrm>
          <a:prstGeom prst="straightConnector1">
            <a:avLst/>
          </a:prstGeom>
          <a:noFill/>
          <a:ln w="9525" cap="flat" cmpd="sng">
            <a:solidFill>
              <a:schemeClr val="bg1"/>
            </a:solidFill>
            <a:prstDash val="solid"/>
            <a:miter lim="800000"/>
            <a:headEnd type="none" w="sm" len="sm"/>
            <a:tailEnd type="none" w="sm" len="sm"/>
          </a:ln>
        </p:spPr>
      </p:cxnSp>
      <p:sp>
        <p:nvSpPr>
          <p:cNvPr id="203" name="TextBox 202">
            <a:extLst>
              <a:ext uri="{FF2B5EF4-FFF2-40B4-BE49-F238E27FC236}">
                <a16:creationId xmlns:a16="http://schemas.microsoft.com/office/drawing/2014/main" id="{0C4D7EAE-8AB9-474C-9C7A-E79D8B0FCF5D}"/>
              </a:ext>
            </a:extLst>
          </p:cNvPr>
          <p:cNvSpPr txBox="1"/>
          <p:nvPr/>
        </p:nvSpPr>
        <p:spPr>
          <a:xfrm>
            <a:off x="147876" y="2339297"/>
            <a:ext cx="330641"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204" name="TextBox 203">
            <a:extLst>
              <a:ext uri="{FF2B5EF4-FFF2-40B4-BE49-F238E27FC236}">
                <a16:creationId xmlns:a16="http://schemas.microsoft.com/office/drawing/2014/main" id="{8C14A050-9FB7-4544-A7D9-B12AEE879836}"/>
              </a:ext>
            </a:extLst>
          </p:cNvPr>
          <p:cNvSpPr txBox="1"/>
          <p:nvPr/>
        </p:nvSpPr>
        <p:spPr>
          <a:xfrm>
            <a:off x="1021957" y="1758542"/>
            <a:ext cx="283155"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205" name="Google Shape;206;p1">
            <a:extLst>
              <a:ext uri="{FF2B5EF4-FFF2-40B4-BE49-F238E27FC236}">
                <a16:creationId xmlns:a16="http://schemas.microsoft.com/office/drawing/2014/main" id="{D0E3AF84-EFB6-4AB1-9761-DFFBC28D28C9}"/>
              </a:ext>
            </a:extLst>
          </p:cNvPr>
          <p:cNvSpPr/>
          <p:nvPr/>
        </p:nvSpPr>
        <p:spPr>
          <a:xfrm>
            <a:off x="47682" y="4188598"/>
            <a:ext cx="1419018" cy="888852"/>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change the project/task scope?</a:t>
            </a:r>
            <a:endParaRPr sz="1000" b="1" dirty="0">
              <a:solidFill>
                <a:schemeClr val="tx1"/>
              </a:solidFill>
              <a:latin typeface="Calibri" panose="020F0502020204030204" pitchFamily="34" charset="0"/>
              <a:cs typeface="Calibri" panose="020F0502020204030204" pitchFamily="34" charset="0"/>
            </a:endParaRPr>
          </a:p>
        </p:txBody>
      </p:sp>
      <p:sp>
        <p:nvSpPr>
          <p:cNvPr id="206" name="Google Shape;206;p1">
            <a:extLst>
              <a:ext uri="{FF2B5EF4-FFF2-40B4-BE49-F238E27FC236}">
                <a16:creationId xmlns:a16="http://schemas.microsoft.com/office/drawing/2014/main" id="{BD20603B-F645-4970-9650-B80ED7148A8B}"/>
              </a:ext>
            </a:extLst>
          </p:cNvPr>
          <p:cNvSpPr/>
          <p:nvPr/>
        </p:nvSpPr>
        <p:spPr>
          <a:xfrm>
            <a:off x="2413465" y="2852114"/>
            <a:ext cx="1337778" cy="1015306"/>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make the project go cash flow negative?</a:t>
            </a:r>
            <a:endParaRPr sz="1000" b="1" dirty="0">
              <a:solidFill>
                <a:schemeClr val="tx1"/>
              </a:solidFill>
              <a:latin typeface="Calibri" panose="020F0502020204030204" pitchFamily="34" charset="0"/>
              <a:cs typeface="Calibri" panose="020F0502020204030204" pitchFamily="34" charset="0"/>
            </a:endParaRPr>
          </a:p>
        </p:txBody>
      </p:sp>
      <p:cxnSp>
        <p:nvCxnSpPr>
          <p:cNvPr id="207" name="Google Shape;85;p1">
            <a:extLst>
              <a:ext uri="{FF2B5EF4-FFF2-40B4-BE49-F238E27FC236}">
                <a16:creationId xmlns:a16="http://schemas.microsoft.com/office/drawing/2014/main" id="{F08FCE70-9331-4728-8429-8A22BD13828F}"/>
              </a:ext>
            </a:extLst>
          </p:cNvPr>
          <p:cNvCxnSpPr>
            <a:cxnSpLocks/>
            <a:stCxn id="211" idx="2"/>
            <a:endCxn id="206" idx="0"/>
          </p:cNvCxnSpPr>
          <p:nvPr/>
        </p:nvCxnSpPr>
        <p:spPr>
          <a:xfrm>
            <a:off x="2960920" y="2649512"/>
            <a:ext cx="121434" cy="202602"/>
          </a:xfrm>
          <a:prstGeom prst="straightConnector1">
            <a:avLst/>
          </a:prstGeom>
          <a:noFill/>
          <a:ln w="9525" cap="flat" cmpd="sng">
            <a:solidFill>
              <a:schemeClr val="bg1"/>
            </a:solidFill>
            <a:prstDash val="solid"/>
            <a:miter lim="800000"/>
            <a:headEnd type="none" w="sm" len="sm"/>
            <a:tailEnd type="none" w="sm" len="sm"/>
          </a:ln>
        </p:spPr>
      </p:cxnSp>
      <p:cxnSp>
        <p:nvCxnSpPr>
          <p:cNvPr id="208" name="Google Shape;85;p1">
            <a:extLst>
              <a:ext uri="{FF2B5EF4-FFF2-40B4-BE49-F238E27FC236}">
                <a16:creationId xmlns:a16="http://schemas.microsoft.com/office/drawing/2014/main" id="{DE1D9F15-852C-4278-BA57-F974FC778BB9}"/>
              </a:ext>
            </a:extLst>
          </p:cNvPr>
          <p:cNvCxnSpPr>
            <a:cxnSpLocks/>
            <a:stCxn id="214" idx="1"/>
            <a:endCxn id="206" idx="3"/>
          </p:cNvCxnSpPr>
          <p:nvPr/>
        </p:nvCxnSpPr>
        <p:spPr>
          <a:xfrm flipH="1">
            <a:off x="3751243" y="2841477"/>
            <a:ext cx="627174" cy="518290"/>
          </a:xfrm>
          <a:prstGeom prst="straightConnector1">
            <a:avLst/>
          </a:prstGeom>
          <a:noFill/>
          <a:ln w="9525" cap="flat" cmpd="sng">
            <a:solidFill>
              <a:schemeClr val="bg1"/>
            </a:solidFill>
            <a:prstDash val="solid"/>
            <a:miter lim="800000"/>
            <a:headEnd type="none" w="sm" len="sm"/>
            <a:tailEnd type="none" w="sm" len="sm"/>
          </a:ln>
        </p:spPr>
      </p:cxnSp>
      <p:sp>
        <p:nvSpPr>
          <p:cNvPr id="209" name="TextBox 208">
            <a:extLst>
              <a:ext uri="{FF2B5EF4-FFF2-40B4-BE49-F238E27FC236}">
                <a16:creationId xmlns:a16="http://schemas.microsoft.com/office/drawing/2014/main" id="{159458BA-5E69-406D-BE52-DFE221CD0E0A}"/>
              </a:ext>
            </a:extLst>
          </p:cNvPr>
          <p:cNvSpPr txBox="1"/>
          <p:nvPr/>
        </p:nvSpPr>
        <p:spPr>
          <a:xfrm>
            <a:off x="4063558" y="3141251"/>
            <a:ext cx="33043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210" name="TextBox 209">
            <a:extLst>
              <a:ext uri="{FF2B5EF4-FFF2-40B4-BE49-F238E27FC236}">
                <a16:creationId xmlns:a16="http://schemas.microsoft.com/office/drawing/2014/main" id="{71B4976E-6257-43CA-9B3B-F41D69A881F4}"/>
              </a:ext>
            </a:extLst>
          </p:cNvPr>
          <p:cNvSpPr txBox="1"/>
          <p:nvPr/>
        </p:nvSpPr>
        <p:spPr>
          <a:xfrm>
            <a:off x="3165164" y="2749458"/>
            <a:ext cx="26622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211" name="Google Shape;86;p1">
            <a:extLst>
              <a:ext uri="{FF2B5EF4-FFF2-40B4-BE49-F238E27FC236}">
                <a16:creationId xmlns:a16="http://schemas.microsoft.com/office/drawing/2014/main" id="{1DAEF650-0D84-4CA3-8C24-743BB047A293}"/>
              </a:ext>
            </a:extLst>
          </p:cNvPr>
          <p:cNvSpPr/>
          <p:nvPr/>
        </p:nvSpPr>
        <p:spPr>
          <a:xfrm>
            <a:off x="2276057" y="2175517"/>
            <a:ext cx="1369726" cy="473995"/>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212" name="Google Shape;85;p1">
            <a:extLst>
              <a:ext uri="{FF2B5EF4-FFF2-40B4-BE49-F238E27FC236}">
                <a16:creationId xmlns:a16="http://schemas.microsoft.com/office/drawing/2014/main" id="{17725227-CAAA-4062-B42C-D8A6BCEC5A59}"/>
              </a:ext>
            </a:extLst>
          </p:cNvPr>
          <p:cNvCxnSpPr>
            <a:cxnSpLocks/>
            <a:stCxn id="213" idx="2"/>
            <a:endCxn id="211" idx="0"/>
          </p:cNvCxnSpPr>
          <p:nvPr/>
        </p:nvCxnSpPr>
        <p:spPr>
          <a:xfrm>
            <a:off x="2315794" y="1873147"/>
            <a:ext cx="645126" cy="302370"/>
          </a:xfrm>
          <a:prstGeom prst="straightConnector1">
            <a:avLst/>
          </a:prstGeom>
          <a:noFill/>
          <a:ln w="9525" cap="flat" cmpd="sng">
            <a:solidFill>
              <a:schemeClr val="bg1"/>
            </a:solidFill>
            <a:prstDash val="solid"/>
            <a:miter lim="800000"/>
            <a:headEnd type="none" w="sm" len="sm"/>
            <a:tailEnd type="none" w="sm" len="sm"/>
          </a:ln>
        </p:spPr>
      </p:cxnSp>
      <p:sp>
        <p:nvSpPr>
          <p:cNvPr id="213" name="Google Shape;86;p1">
            <a:extLst>
              <a:ext uri="{FF2B5EF4-FFF2-40B4-BE49-F238E27FC236}">
                <a16:creationId xmlns:a16="http://schemas.microsoft.com/office/drawing/2014/main" id="{4021B6B5-248A-4D93-AD20-B28997150118}"/>
              </a:ext>
            </a:extLst>
          </p:cNvPr>
          <p:cNvSpPr/>
          <p:nvPr/>
        </p:nvSpPr>
        <p:spPr>
          <a:xfrm>
            <a:off x="1805602" y="1057377"/>
            <a:ext cx="1020384" cy="815770"/>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all superfluous resources working on task</a:t>
            </a:r>
          </a:p>
        </p:txBody>
      </p:sp>
      <p:sp>
        <p:nvSpPr>
          <p:cNvPr id="214" name="Google Shape;206;p1">
            <a:extLst>
              <a:ext uri="{FF2B5EF4-FFF2-40B4-BE49-F238E27FC236}">
                <a16:creationId xmlns:a16="http://schemas.microsoft.com/office/drawing/2014/main" id="{5483716B-B83E-4192-A1DA-36AC386CC798}"/>
              </a:ext>
            </a:extLst>
          </p:cNvPr>
          <p:cNvSpPr/>
          <p:nvPr/>
        </p:nvSpPr>
        <p:spPr>
          <a:xfrm>
            <a:off x="4378417" y="2387499"/>
            <a:ext cx="1285507" cy="907955"/>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What percentage does the task go over budget?</a:t>
            </a:r>
            <a:endParaRPr sz="1000" b="1" dirty="0">
              <a:solidFill>
                <a:schemeClr val="tx1"/>
              </a:solidFill>
              <a:latin typeface="Calibri" panose="020F0502020204030204" pitchFamily="34" charset="0"/>
              <a:cs typeface="Calibri" panose="020F0502020204030204" pitchFamily="34" charset="0"/>
            </a:endParaRPr>
          </a:p>
        </p:txBody>
      </p:sp>
      <p:cxnSp>
        <p:nvCxnSpPr>
          <p:cNvPr id="215" name="Google Shape;85;p1">
            <a:extLst>
              <a:ext uri="{FF2B5EF4-FFF2-40B4-BE49-F238E27FC236}">
                <a16:creationId xmlns:a16="http://schemas.microsoft.com/office/drawing/2014/main" id="{03803395-7AF9-4907-A0F7-ED259A632DA3}"/>
              </a:ext>
            </a:extLst>
          </p:cNvPr>
          <p:cNvCxnSpPr>
            <a:cxnSpLocks/>
            <a:stCxn id="214" idx="0"/>
            <a:endCxn id="225" idx="2"/>
          </p:cNvCxnSpPr>
          <p:nvPr/>
        </p:nvCxnSpPr>
        <p:spPr>
          <a:xfrm flipH="1" flipV="1">
            <a:off x="4432336" y="2110893"/>
            <a:ext cx="588835" cy="276606"/>
          </a:xfrm>
          <a:prstGeom prst="straightConnector1">
            <a:avLst/>
          </a:prstGeom>
          <a:noFill/>
          <a:ln w="9525" cap="flat" cmpd="sng">
            <a:solidFill>
              <a:schemeClr val="bg1"/>
            </a:solidFill>
            <a:prstDash val="solid"/>
            <a:miter lim="800000"/>
            <a:headEnd type="none" w="sm" len="sm"/>
            <a:tailEnd type="none" w="sm" len="sm"/>
          </a:ln>
        </p:spPr>
      </p:cxnSp>
      <p:cxnSp>
        <p:nvCxnSpPr>
          <p:cNvPr id="216" name="Google Shape;85;p1">
            <a:extLst>
              <a:ext uri="{FF2B5EF4-FFF2-40B4-BE49-F238E27FC236}">
                <a16:creationId xmlns:a16="http://schemas.microsoft.com/office/drawing/2014/main" id="{FD951CAD-56FD-48A5-9658-2ECEFA0CF19E}"/>
              </a:ext>
            </a:extLst>
          </p:cNvPr>
          <p:cNvCxnSpPr>
            <a:cxnSpLocks/>
            <a:stCxn id="214" idx="2"/>
            <a:endCxn id="223" idx="0"/>
          </p:cNvCxnSpPr>
          <p:nvPr/>
        </p:nvCxnSpPr>
        <p:spPr>
          <a:xfrm>
            <a:off x="5021171" y="3295454"/>
            <a:ext cx="89302" cy="371716"/>
          </a:xfrm>
          <a:prstGeom prst="straightConnector1">
            <a:avLst/>
          </a:prstGeom>
          <a:noFill/>
          <a:ln w="9525" cap="flat" cmpd="sng">
            <a:solidFill>
              <a:schemeClr val="bg1"/>
            </a:solidFill>
            <a:prstDash val="solid"/>
            <a:miter lim="800000"/>
            <a:headEnd type="none" w="sm" len="sm"/>
            <a:tailEnd type="none" w="sm" len="sm"/>
          </a:ln>
        </p:spPr>
      </p:cxnSp>
      <p:cxnSp>
        <p:nvCxnSpPr>
          <p:cNvPr id="217" name="Google Shape;85;p1">
            <a:extLst>
              <a:ext uri="{FF2B5EF4-FFF2-40B4-BE49-F238E27FC236}">
                <a16:creationId xmlns:a16="http://schemas.microsoft.com/office/drawing/2014/main" id="{D58EE14C-9BDE-4036-B72C-4F712F8C4B62}"/>
              </a:ext>
            </a:extLst>
          </p:cNvPr>
          <p:cNvCxnSpPr>
            <a:cxnSpLocks/>
            <a:stCxn id="214" idx="3"/>
            <a:endCxn id="224" idx="1"/>
          </p:cNvCxnSpPr>
          <p:nvPr/>
        </p:nvCxnSpPr>
        <p:spPr>
          <a:xfrm flipV="1">
            <a:off x="5663924" y="2333742"/>
            <a:ext cx="329930" cy="507735"/>
          </a:xfrm>
          <a:prstGeom prst="straightConnector1">
            <a:avLst/>
          </a:prstGeom>
          <a:noFill/>
          <a:ln w="9525" cap="flat" cmpd="sng">
            <a:solidFill>
              <a:schemeClr val="bg1"/>
            </a:solidFill>
            <a:prstDash val="solid"/>
            <a:miter lim="800000"/>
            <a:headEnd type="none" w="sm" len="sm"/>
            <a:tailEnd type="none" w="sm" len="sm"/>
          </a:ln>
        </p:spPr>
      </p:cxnSp>
      <p:sp>
        <p:nvSpPr>
          <p:cNvPr id="218" name="TextBox 217">
            <a:extLst>
              <a:ext uri="{FF2B5EF4-FFF2-40B4-BE49-F238E27FC236}">
                <a16:creationId xmlns:a16="http://schemas.microsoft.com/office/drawing/2014/main" id="{55F38C49-2833-4287-9E96-CC5A674654E4}"/>
              </a:ext>
            </a:extLst>
          </p:cNvPr>
          <p:cNvSpPr txBox="1"/>
          <p:nvPr/>
        </p:nvSpPr>
        <p:spPr>
          <a:xfrm>
            <a:off x="5132548" y="3307754"/>
            <a:ext cx="355423"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LOW</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&lt;25%</a:t>
            </a:r>
          </a:p>
        </p:txBody>
      </p:sp>
      <p:sp>
        <p:nvSpPr>
          <p:cNvPr id="219" name="TextBox 218">
            <a:extLst>
              <a:ext uri="{FF2B5EF4-FFF2-40B4-BE49-F238E27FC236}">
                <a16:creationId xmlns:a16="http://schemas.microsoft.com/office/drawing/2014/main" id="{43D758DE-1330-4AB6-8D26-BE21C730D6F7}"/>
              </a:ext>
            </a:extLst>
          </p:cNvPr>
          <p:cNvSpPr txBox="1"/>
          <p:nvPr/>
        </p:nvSpPr>
        <p:spPr>
          <a:xfrm>
            <a:off x="5362279" y="1587393"/>
            <a:ext cx="732353"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MEDIUM</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25%&lt; x 45%</a:t>
            </a:r>
          </a:p>
        </p:txBody>
      </p:sp>
      <p:sp>
        <p:nvSpPr>
          <p:cNvPr id="220" name="TextBox 219">
            <a:extLst>
              <a:ext uri="{FF2B5EF4-FFF2-40B4-BE49-F238E27FC236}">
                <a16:creationId xmlns:a16="http://schemas.microsoft.com/office/drawing/2014/main" id="{D36C403C-95ED-442F-A301-B22D9EB79566}"/>
              </a:ext>
            </a:extLst>
          </p:cNvPr>
          <p:cNvSpPr txBox="1"/>
          <p:nvPr/>
        </p:nvSpPr>
        <p:spPr>
          <a:xfrm>
            <a:off x="4995819" y="2058859"/>
            <a:ext cx="455308"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HIGH</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&gt;45%</a:t>
            </a:r>
          </a:p>
        </p:txBody>
      </p:sp>
      <p:cxnSp>
        <p:nvCxnSpPr>
          <p:cNvPr id="221" name="Google Shape;85;p1">
            <a:extLst>
              <a:ext uri="{FF2B5EF4-FFF2-40B4-BE49-F238E27FC236}">
                <a16:creationId xmlns:a16="http://schemas.microsoft.com/office/drawing/2014/main" id="{5B16BCA5-B4A9-4BCB-A23B-24D22FB5320A}"/>
              </a:ext>
            </a:extLst>
          </p:cNvPr>
          <p:cNvCxnSpPr>
            <a:cxnSpLocks/>
            <a:stCxn id="222" idx="2"/>
            <a:endCxn id="213" idx="0"/>
          </p:cNvCxnSpPr>
          <p:nvPr/>
        </p:nvCxnSpPr>
        <p:spPr>
          <a:xfrm>
            <a:off x="2195370" y="870522"/>
            <a:ext cx="120424" cy="186855"/>
          </a:xfrm>
          <a:prstGeom prst="straightConnector1">
            <a:avLst/>
          </a:prstGeom>
          <a:noFill/>
          <a:ln w="9525" cap="flat" cmpd="sng">
            <a:solidFill>
              <a:schemeClr val="accent1"/>
            </a:solidFill>
            <a:prstDash val="solid"/>
            <a:miter lim="800000"/>
            <a:headEnd type="none" w="sm" len="sm"/>
            <a:tailEnd type="none" w="sm" len="sm"/>
          </a:ln>
        </p:spPr>
      </p:cxnSp>
      <p:sp>
        <p:nvSpPr>
          <p:cNvPr id="222" name="Google Shape;86;p1">
            <a:extLst>
              <a:ext uri="{FF2B5EF4-FFF2-40B4-BE49-F238E27FC236}">
                <a16:creationId xmlns:a16="http://schemas.microsoft.com/office/drawing/2014/main" id="{B503105F-6E26-4C49-952E-1F24E174289C}"/>
              </a:ext>
            </a:extLst>
          </p:cNvPr>
          <p:cNvSpPr/>
          <p:nvPr/>
        </p:nvSpPr>
        <p:spPr>
          <a:xfrm>
            <a:off x="1637767" y="31722"/>
            <a:ext cx="1115206" cy="838800"/>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daily and receive updates from team where risk originated weekly</a:t>
            </a:r>
          </a:p>
        </p:txBody>
      </p:sp>
      <p:sp>
        <p:nvSpPr>
          <p:cNvPr id="223" name="Google Shape;86;p1">
            <a:extLst>
              <a:ext uri="{FF2B5EF4-FFF2-40B4-BE49-F238E27FC236}">
                <a16:creationId xmlns:a16="http://schemas.microsoft.com/office/drawing/2014/main" id="{C28C9A2F-0CE4-4D92-8641-8F977E0C6135}"/>
              </a:ext>
            </a:extLst>
          </p:cNvPr>
          <p:cNvSpPr/>
          <p:nvPr/>
        </p:nvSpPr>
        <p:spPr>
          <a:xfrm>
            <a:off x="4523698" y="3667170"/>
            <a:ext cx="1173550" cy="783198"/>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224" name="Google Shape;86;p1">
            <a:extLst>
              <a:ext uri="{FF2B5EF4-FFF2-40B4-BE49-F238E27FC236}">
                <a16:creationId xmlns:a16="http://schemas.microsoft.com/office/drawing/2014/main" id="{B7F15E81-694B-4C50-8498-DBAF61DA1DDC}"/>
              </a:ext>
            </a:extLst>
          </p:cNvPr>
          <p:cNvSpPr/>
          <p:nvPr/>
        </p:nvSpPr>
        <p:spPr>
          <a:xfrm>
            <a:off x="5993854" y="1725892"/>
            <a:ext cx="846460" cy="1215700"/>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225" name="Google Shape;86;p1">
            <a:extLst>
              <a:ext uri="{FF2B5EF4-FFF2-40B4-BE49-F238E27FC236}">
                <a16:creationId xmlns:a16="http://schemas.microsoft.com/office/drawing/2014/main" id="{FF1612F2-48D6-4A58-9ECB-FF7BFB984B20}"/>
              </a:ext>
            </a:extLst>
          </p:cNvPr>
          <p:cNvSpPr/>
          <p:nvPr/>
        </p:nvSpPr>
        <p:spPr>
          <a:xfrm>
            <a:off x="3882864" y="1309426"/>
            <a:ext cx="1098944" cy="801467"/>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226" name="Google Shape;85;p1">
            <a:extLst>
              <a:ext uri="{FF2B5EF4-FFF2-40B4-BE49-F238E27FC236}">
                <a16:creationId xmlns:a16="http://schemas.microsoft.com/office/drawing/2014/main" id="{863D850E-6855-4879-9B4A-8C1536C56B1F}"/>
              </a:ext>
            </a:extLst>
          </p:cNvPr>
          <p:cNvCxnSpPr>
            <a:cxnSpLocks/>
            <a:stCxn id="223" idx="3"/>
            <a:endCxn id="232" idx="1"/>
          </p:cNvCxnSpPr>
          <p:nvPr/>
        </p:nvCxnSpPr>
        <p:spPr>
          <a:xfrm>
            <a:off x="5697248" y="4058769"/>
            <a:ext cx="263745" cy="24111"/>
          </a:xfrm>
          <a:prstGeom prst="straightConnector1">
            <a:avLst/>
          </a:prstGeom>
          <a:noFill/>
          <a:ln w="9525" cap="flat" cmpd="sng">
            <a:solidFill>
              <a:schemeClr val="bg1"/>
            </a:solidFill>
            <a:prstDash val="solid"/>
            <a:miter lim="800000"/>
            <a:headEnd type="none" w="sm" len="sm"/>
            <a:tailEnd type="none" w="sm" len="sm"/>
          </a:ln>
        </p:spPr>
      </p:cxnSp>
      <p:cxnSp>
        <p:nvCxnSpPr>
          <p:cNvPr id="227" name="Google Shape;85;p1">
            <a:extLst>
              <a:ext uri="{FF2B5EF4-FFF2-40B4-BE49-F238E27FC236}">
                <a16:creationId xmlns:a16="http://schemas.microsoft.com/office/drawing/2014/main" id="{FF30AAB2-7499-43E4-81D8-96244EE3102A}"/>
              </a:ext>
            </a:extLst>
          </p:cNvPr>
          <p:cNvCxnSpPr>
            <a:cxnSpLocks/>
            <a:stCxn id="229" idx="2"/>
            <a:endCxn id="225" idx="0"/>
          </p:cNvCxnSpPr>
          <p:nvPr/>
        </p:nvCxnSpPr>
        <p:spPr>
          <a:xfrm flipH="1">
            <a:off x="4432336" y="1139806"/>
            <a:ext cx="740904" cy="169620"/>
          </a:xfrm>
          <a:prstGeom prst="straightConnector1">
            <a:avLst/>
          </a:prstGeom>
          <a:noFill/>
          <a:ln w="9525" cap="flat" cmpd="sng">
            <a:solidFill>
              <a:schemeClr val="bg1"/>
            </a:solidFill>
            <a:prstDash val="solid"/>
            <a:miter lim="800000"/>
            <a:headEnd type="none" w="sm" len="sm"/>
            <a:tailEnd type="none" w="sm" len="sm"/>
          </a:ln>
        </p:spPr>
      </p:cxnSp>
      <p:cxnSp>
        <p:nvCxnSpPr>
          <p:cNvPr id="228" name="Google Shape;85;p1">
            <a:extLst>
              <a:ext uri="{FF2B5EF4-FFF2-40B4-BE49-F238E27FC236}">
                <a16:creationId xmlns:a16="http://schemas.microsoft.com/office/drawing/2014/main" id="{CA120FD3-5DBF-44B9-BD8C-F79B06A91FAD}"/>
              </a:ext>
            </a:extLst>
          </p:cNvPr>
          <p:cNvCxnSpPr>
            <a:cxnSpLocks/>
            <a:stCxn id="224" idx="3"/>
            <a:endCxn id="235" idx="1"/>
          </p:cNvCxnSpPr>
          <p:nvPr/>
        </p:nvCxnSpPr>
        <p:spPr>
          <a:xfrm>
            <a:off x="6840314" y="2333742"/>
            <a:ext cx="142674" cy="53757"/>
          </a:xfrm>
          <a:prstGeom prst="straightConnector1">
            <a:avLst/>
          </a:prstGeom>
          <a:noFill/>
          <a:ln w="9525" cap="flat" cmpd="sng">
            <a:solidFill>
              <a:schemeClr val="bg1"/>
            </a:solidFill>
            <a:prstDash val="solid"/>
            <a:miter lim="800000"/>
            <a:headEnd type="none" w="sm" len="sm"/>
            <a:tailEnd type="none" w="sm" len="sm"/>
          </a:ln>
        </p:spPr>
      </p:cxnSp>
      <p:sp>
        <p:nvSpPr>
          <p:cNvPr id="229" name="Google Shape;86;p1">
            <a:extLst>
              <a:ext uri="{FF2B5EF4-FFF2-40B4-BE49-F238E27FC236}">
                <a16:creationId xmlns:a16="http://schemas.microsoft.com/office/drawing/2014/main" id="{FA3FD48A-7BD1-4437-9972-2088BF7571A1}"/>
              </a:ext>
            </a:extLst>
          </p:cNvPr>
          <p:cNvSpPr/>
          <p:nvPr/>
        </p:nvSpPr>
        <p:spPr>
          <a:xfrm>
            <a:off x="4329865" y="741220"/>
            <a:ext cx="1686750" cy="39858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65%</a:t>
            </a:r>
          </a:p>
        </p:txBody>
      </p:sp>
      <p:cxnSp>
        <p:nvCxnSpPr>
          <p:cNvPr id="230" name="Google Shape;85;p1">
            <a:extLst>
              <a:ext uri="{FF2B5EF4-FFF2-40B4-BE49-F238E27FC236}">
                <a16:creationId xmlns:a16="http://schemas.microsoft.com/office/drawing/2014/main" id="{58F8E6FB-92D8-4337-816C-C1FF828C8B6B}"/>
              </a:ext>
            </a:extLst>
          </p:cNvPr>
          <p:cNvCxnSpPr>
            <a:cxnSpLocks/>
            <a:stCxn id="231" idx="1"/>
            <a:endCxn id="229" idx="3"/>
          </p:cNvCxnSpPr>
          <p:nvPr/>
        </p:nvCxnSpPr>
        <p:spPr>
          <a:xfrm flipH="1">
            <a:off x="6016615" y="636901"/>
            <a:ext cx="354818" cy="303612"/>
          </a:xfrm>
          <a:prstGeom prst="straightConnector1">
            <a:avLst/>
          </a:prstGeom>
          <a:noFill/>
          <a:ln w="9525" cap="flat" cmpd="sng">
            <a:solidFill>
              <a:schemeClr val="bg1"/>
            </a:solidFill>
            <a:prstDash val="solid"/>
            <a:miter lim="800000"/>
            <a:headEnd type="none" w="sm" len="sm"/>
            <a:tailEnd type="none" w="sm" len="sm"/>
          </a:ln>
        </p:spPr>
      </p:cxnSp>
      <p:sp>
        <p:nvSpPr>
          <p:cNvPr id="231" name="Google Shape;86;p1">
            <a:extLst>
              <a:ext uri="{FF2B5EF4-FFF2-40B4-BE49-F238E27FC236}">
                <a16:creationId xmlns:a16="http://schemas.microsoft.com/office/drawing/2014/main" id="{6A5337C3-95D5-4199-BFE5-2A5AEB04AA8E}"/>
              </a:ext>
            </a:extLst>
          </p:cNvPr>
          <p:cNvSpPr/>
          <p:nvPr/>
        </p:nvSpPr>
        <p:spPr>
          <a:xfrm>
            <a:off x="6371433" y="274055"/>
            <a:ext cx="1272382" cy="72569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daily and receive updates from team where risk originated weekly</a:t>
            </a:r>
          </a:p>
        </p:txBody>
      </p:sp>
      <p:sp>
        <p:nvSpPr>
          <p:cNvPr id="232" name="Google Shape;86;p1">
            <a:extLst>
              <a:ext uri="{FF2B5EF4-FFF2-40B4-BE49-F238E27FC236}">
                <a16:creationId xmlns:a16="http://schemas.microsoft.com/office/drawing/2014/main" id="{E33EA720-6B61-404A-8389-53C5E4033ACC}"/>
              </a:ext>
            </a:extLst>
          </p:cNvPr>
          <p:cNvSpPr/>
          <p:nvPr/>
        </p:nvSpPr>
        <p:spPr>
          <a:xfrm>
            <a:off x="5960993" y="3754948"/>
            <a:ext cx="890123" cy="655863"/>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10%</a:t>
            </a:r>
          </a:p>
        </p:txBody>
      </p:sp>
      <p:cxnSp>
        <p:nvCxnSpPr>
          <p:cNvPr id="233" name="Google Shape;85;p1">
            <a:extLst>
              <a:ext uri="{FF2B5EF4-FFF2-40B4-BE49-F238E27FC236}">
                <a16:creationId xmlns:a16="http://schemas.microsoft.com/office/drawing/2014/main" id="{76E9CB73-6574-47DD-A341-3B72FB2CC21D}"/>
              </a:ext>
            </a:extLst>
          </p:cNvPr>
          <p:cNvCxnSpPr>
            <a:cxnSpLocks/>
            <a:stCxn id="232" idx="3"/>
            <a:endCxn id="234" idx="1"/>
          </p:cNvCxnSpPr>
          <p:nvPr/>
        </p:nvCxnSpPr>
        <p:spPr>
          <a:xfrm flipV="1">
            <a:off x="6851116" y="4014778"/>
            <a:ext cx="263745" cy="68102"/>
          </a:xfrm>
          <a:prstGeom prst="straightConnector1">
            <a:avLst/>
          </a:prstGeom>
          <a:noFill/>
          <a:ln w="9525" cap="flat" cmpd="sng">
            <a:solidFill>
              <a:schemeClr val="bg1"/>
            </a:solidFill>
            <a:prstDash val="solid"/>
            <a:miter lim="800000"/>
            <a:headEnd type="none" w="sm" len="sm"/>
            <a:tailEnd type="none" w="sm" len="sm"/>
          </a:ln>
        </p:spPr>
      </p:cxnSp>
      <p:sp>
        <p:nvSpPr>
          <p:cNvPr id="234" name="Google Shape;86;p1">
            <a:extLst>
              <a:ext uri="{FF2B5EF4-FFF2-40B4-BE49-F238E27FC236}">
                <a16:creationId xmlns:a16="http://schemas.microsoft.com/office/drawing/2014/main" id="{743C1C82-649F-479D-B81E-5D063209FDCA}"/>
              </a:ext>
            </a:extLst>
          </p:cNvPr>
          <p:cNvSpPr/>
          <p:nvPr/>
        </p:nvSpPr>
        <p:spPr>
          <a:xfrm>
            <a:off x="7114861" y="3508466"/>
            <a:ext cx="1061985" cy="1012623"/>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monthly and receive updates from team where risk originated monthly</a:t>
            </a:r>
          </a:p>
        </p:txBody>
      </p:sp>
      <p:sp>
        <p:nvSpPr>
          <p:cNvPr id="235" name="Google Shape;86;p1">
            <a:extLst>
              <a:ext uri="{FF2B5EF4-FFF2-40B4-BE49-F238E27FC236}">
                <a16:creationId xmlns:a16="http://schemas.microsoft.com/office/drawing/2014/main" id="{DC06905A-2E7A-4D36-B94A-FE62280D9FB5}"/>
              </a:ext>
            </a:extLst>
          </p:cNvPr>
          <p:cNvSpPr/>
          <p:nvPr/>
        </p:nvSpPr>
        <p:spPr>
          <a:xfrm>
            <a:off x="6982988" y="1810142"/>
            <a:ext cx="764731" cy="1154713"/>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30%</a:t>
            </a:r>
          </a:p>
        </p:txBody>
      </p:sp>
      <p:sp>
        <p:nvSpPr>
          <p:cNvPr id="236" name="Google Shape;86;p1">
            <a:extLst>
              <a:ext uri="{FF2B5EF4-FFF2-40B4-BE49-F238E27FC236}">
                <a16:creationId xmlns:a16="http://schemas.microsoft.com/office/drawing/2014/main" id="{DEB8A162-1643-438F-B222-AFBCAF4C96FD}"/>
              </a:ext>
            </a:extLst>
          </p:cNvPr>
          <p:cNvSpPr/>
          <p:nvPr/>
        </p:nvSpPr>
        <p:spPr>
          <a:xfrm>
            <a:off x="7905419" y="1733235"/>
            <a:ext cx="732353" cy="1375954"/>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weekly and receive updates from team where risk originated bi-weekly</a:t>
            </a:r>
          </a:p>
        </p:txBody>
      </p:sp>
      <p:cxnSp>
        <p:nvCxnSpPr>
          <p:cNvPr id="237" name="Google Shape;85;p1">
            <a:extLst>
              <a:ext uri="{FF2B5EF4-FFF2-40B4-BE49-F238E27FC236}">
                <a16:creationId xmlns:a16="http://schemas.microsoft.com/office/drawing/2014/main" id="{B43EBB8D-5077-4A1A-82E4-CBC37CA20970}"/>
              </a:ext>
            </a:extLst>
          </p:cNvPr>
          <p:cNvCxnSpPr>
            <a:cxnSpLocks/>
            <a:stCxn id="235" idx="3"/>
            <a:endCxn id="236" idx="1"/>
          </p:cNvCxnSpPr>
          <p:nvPr/>
        </p:nvCxnSpPr>
        <p:spPr>
          <a:xfrm>
            <a:off x="7747719" y="2387499"/>
            <a:ext cx="157700" cy="33713"/>
          </a:xfrm>
          <a:prstGeom prst="straightConnector1">
            <a:avLst/>
          </a:prstGeom>
          <a:noFill/>
          <a:ln w="9525" cap="flat" cmpd="sng">
            <a:solidFill>
              <a:schemeClr val="bg1"/>
            </a:solidFill>
            <a:prstDash val="solid"/>
            <a:miter lim="800000"/>
            <a:headEnd type="none" w="sm" len="sm"/>
            <a:tailEnd type="none" w="sm" len="sm"/>
          </a:ln>
        </p:spPr>
      </p:cxnSp>
      <p:cxnSp>
        <p:nvCxnSpPr>
          <p:cNvPr id="238" name="Google Shape;85;p1">
            <a:extLst>
              <a:ext uri="{FF2B5EF4-FFF2-40B4-BE49-F238E27FC236}">
                <a16:creationId xmlns:a16="http://schemas.microsoft.com/office/drawing/2014/main" id="{E526F4B8-F038-45D3-A05F-DBB9131B48D2}"/>
              </a:ext>
            </a:extLst>
          </p:cNvPr>
          <p:cNvCxnSpPr>
            <a:cxnSpLocks/>
            <a:endCxn id="222" idx="3"/>
          </p:cNvCxnSpPr>
          <p:nvPr/>
        </p:nvCxnSpPr>
        <p:spPr>
          <a:xfrm flipH="1">
            <a:off x="2752973" y="100356"/>
            <a:ext cx="2064218" cy="350766"/>
          </a:xfrm>
          <a:prstGeom prst="straightConnector1">
            <a:avLst/>
          </a:prstGeom>
          <a:noFill/>
          <a:ln w="9525" cap="flat" cmpd="sng">
            <a:solidFill>
              <a:schemeClr val="bg1"/>
            </a:solidFill>
            <a:prstDash val="solid"/>
            <a:miter lim="800000"/>
            <a:headEnd type="none" w="sm" len="sm"/>
            <a:tailEnd type="none" w="sm" len="sm"/>
          </a:ln>
        </p:spPr>
      </p:cxnSp>
      <p:cxnSp>
        <p:nvCxnSpPr>
          <p:cNvPr id="239" name="Google Shape;85;p1">
            <a:extLst>
              <a:ext uri="{FF2B5EF4-FFF2-40B4-BE49-F238E27FC236}">
                <a16:creationId xmlns:a16="http://schemas.microsoft.com/office/drawing/2014/main" id="{D4D01295-6DB7-4FB1-8B1C-0C2ACCA7F610}"/>
              </a:ext>
            </a:extLst>
          </p:cNvPr>
          <p:cNvCxnSpPr>
            <a:cxnSpLocks/>
            <a:stCxn id="231" idx="0"/>
          </p:cNvCxnSpPr>
          <p:nvPr/>
        </p:nvCxnSpPr>
        <p:spPr>
          <a:xfrm flipV="1">
            <a:off x="7007624" y="106563"/>
            <a:ext cx="107237" cy="167492"/>
          </a:xfrm>
          <a:prstGeom prst="straightConnector1">
            <a:avLst/>
          </a:prstGeom>
          <a:noFill/>
          <a:ln w="9525" cap="flat" cmpd="sng">
            <a:solidFill>
              <a:schemeClr val="bg1"/>
            </a:solidFill>
            <a:prstDash val="solid"/>
            <a:miter lim="800000"/>
            <a:headEnd type="none" w="sm" len="sm"/>
            <a:tailEnd type="none" w="sm" len="sm"/>
          </a:ln>
        </p:spPr>
      </p:cxnSp>
      <p:cxnSp>
        <p:nvCxnSpPr>
          <p:cNvPr id="240" name="Straight Connector 239">
            <a:extLst>
              <a:ext uri="{FF2B5EF4-FFF2-40B4-BE49-F238E27FC236}">
                <a16:creationId xmlns:a16="http://schemas.microsoft.com/office/drawing/2014/main" id="{4CCEED66-B9DE-4143-BDF0-51F174CC9ACA}"/>
              </a:ext>
            </a:extLst>
          </p:cNvPr>
          <p:cNvCxnSpPr>
            <a:cxnSpLocks/>
          </p:cNvCxnSpPr>
          <p:nvPr/>
        </p:nvCxnSpPr>
        <p:spPr>
          <a:xfrm>
            <a:off x="4768591" y="106563"/>
            <a:ext cx="39511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119779D-AD3B-42C2-A3C6-B13A543E8C7B}"/>
              </a:ext>
            </a:extLst>
          </p:cNvPr>
          <p:cNvCxnSpPr>
            <a:cxnSpLocks/>
            <a:stCxn id="234" idx="3"/>
          </p:cNvCxnSpPr>
          <p:nvPr/>
        </p:nvCxnSpPr>
        <p:spPr>
          <a:xfrm>
            <a:off x="8176846" y="4014778"/>
            <a:ext cx="564905" cy="236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93A783C-0BCD-489B-9CA1-1441CA80340B}"/>
              </a:ext>
            </a:extLst>
          </p:cNvPr>
          <p:cNvCxnSpPr>
            <a:cxnSpLocks/>
            <a:stCxn id="236" idx="3"/>
          </p:cNvCxnSpPr>
          <p:nvPr/>
        </p:nvCxnSpPr>
        <p:spPr>
          <a:xfrm flipV="1">
            <a:off x="8637772" y="2360620"/>
            <a:ext cx="104634" cy="6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A425CD-BBA8-49FC-A7A0-9305C8BE9BED}"/>
              </a:ext>
            </a:extLst>
          </p:cNvPr>
          <p:cNvCxnSpPr>
            <a:cxnSpLocks/>
          </p:cNvCxnSpPr>
          <p:nvPr/>
        </p:nvCxnSpPr>
        <p:spPr>
          <a:xfrm flipH="1" flipV="1">
            <a:off x="8719790" y="100356"/>
            <a:ext cx="45232" cy="459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23A87262-E593-4D4D-9005-6E0D1815A786}"/>
              </a:ext>
            </a:extLst>
          </p:cNvPr>
          <p:cNvCxnSpPr>
            <a:cxnSpLocks/>
            <a:endCxn id="205" idx="3"/>
          </p:cNvCxnSpPr>
          <p:nvPr/>
        </p:nvCxnSpPr>
        <p:spPr>
          <a:xfrm flipH="1" flipV="1">
            <a:off x="1466700" y="4633024"/>
            <a:ext cx="7287546" cy="627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12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206;p1">
            <a:extLst>
              <a:ext uri="{FF2B5EF4-FFF2-40B4-BE49-F238E27FC236}">
                <a16:creationId xmlns:a16="http://schemas.microsoft.com/office/drawing/2014/main" id="{DD6D66B8-DF7C-41EB-A3BC-045005A54911}"/>
              </a:ext>
            </a:extLst>
          </p:cNvPr>
          <p:cNvSpPr/>
          <p:nvPr/>
        </p:nvSpPr>
        <p:spPr>
          <a:xfrm>
            <a:off x="-8428" y="347130"/>
            <a:ext cx="1222998" cy="110321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change the project/task scope?</a:t>
            </a:r>
            <a:endParaRPr sz="1000" b="1" dirty="0">
              <a:solidFill>
                <a:schemeClr val="tx1"/>
              </a:solidFill>
              <a:latin typeface="Calibri" panose="020F0502020204030204" pitchFamily="34" charset="0"/>
              <a:cs typeface="Calibri" panose="020F0502020204030204" pitchFamily="34" charset="0"/>
            </a:endParaRPr>
          </a:p>
        </p:txBody>
      </p:sp>
      <p:cxnSp>
        <p:nvCxnSpPr>
          <p:cNvPr id="72" name="Google Shape;85;p1">
            <a:extLst>
              <a:ext uri="{FF2B5EF4-FFF2-40B4-BE49-F238E27FC236}">
                <a16:creationId xmlns:a16="http://schemas.microsoft.com/office/drawing/2014/main" id="{B85F9645-E15E-48A6-975A-8303055FA725}"/>
              </a:ext>
            </a:extLst>
          </p:cNvPr>
          <p:cNvCxnSpPr>
            <a:cxnSpLocks/>
            <a:stCxn id="71" idx="2"/>
            <a:endCxn id="76" idx="0"/>
          </p:cNvCxnSpPr>
          <p:nvPr/>
        </p:nvCxnSpPr>
        <p:spPr>
          <a:xfrm>
            <a:off x="603071" y="1450348"/>
            <a:ext cx="47457" cy="2989176"/>
          </a:xfrm>
          <a:prstGeom prst="straightConnector1">
            <a:avLst/>
          </a:prstGeom>
          <a:noFill/>
          <a:ln w="9525" cap="flat" cmpd="sng">
            <a:solidFill>
              <a:schemeClr val="bg1"/>
            </a:solidFill>
            <a:prstDash val="solid"/>
            <a:miter lim="800000"/>
            <a:headEnd type="none" w="sm" len="sm"/>
            <a:tailEnd type="none" w="sm" len="sm"/>
          </a:ln>
        </p:spPr>
      </p:cxnSp>
      <p:cxnSp>
        <p:nvCxnSpPr>
          <p:cNvPr id="73" name="Google Shape;85;p1">
            <a:extLst>
              <a:ext uri="{FF2B5EF4-FFF2-40B4-BE49-F238E27FC236}">
                <a16:creationId xmlns:a16="http://schemas.microsoft.com/office/drawing/2014/main" id="{BA590F1A-166D-4C3E-B05D-7E128F1ABC83}"/>
              </a:ext>
            </a:extLst>
          </p:cNvPr>
          <p:cNvCxnSpPr>
            <a:cxnSpLocks/>
            <a:stCxn id="71" idx="3"/>
            <a:endCxn id="77" idx="1"/>
          </p:cNvCxnSpPr>
          <p:nvPr/>
        </p:nvCxnSpPr>
        <p:spPr>
          <a:xfrm flipV="1">
            <a:off x="1214570" y="843520"/>
            <a:ext cx="189016" cy="55219"/>
          </a:xfrm>
          <a:prstGeom prst="straightConnector1">
            <a:avLst/>
          </a:prstGeom>
          <a:noFill/>
          <a:ln w="9525" cap="flat" cmpd="sng">
            <a:solidFill>
              <a:schemeClr val="bg1"/>
            </a:solidFill>
            <a:prstDash val="solid"/>
            <a:miter lim="800000"/>
            <a:headEnd type="none" w="sm" len="sm"/>
            <a:tailEnd type="none" w="sm" len="sm"/>
          </a:ln>
        </p:spPr>
      </p:cxnSp>
      <p:sp>
        <p:nvSpPr>
          <p:cNvPr id="74" name="TextBox 73">
            <a:extLst>
              <a:ext uri="{FF2B5EF4-FFF2-40B4-BE49-F238E27FC236}">
                <a16:creationId xmlns:a16="http://schemas.microsoft.com/office/drawing/2014/main" id="{3DC2D5AE-821B-4566-A6F2-CE3FF78B0487}"/>
              </a:ext>
            </a:extLst>
          </p:cNvPr>
          <p:cNvSpPr txBox="1"/>
          <p:nvPr/>
        </p:nvSpPr>
        <p:spPr>
          <a:xfrm>
            <a:off x="326845" y="3141946"/>
            <a:ext cx="217107"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49B4BF06-609E-49B0-87A9-965E022CBD5A}"/>
              </a:ext>
            </a:extLst>
          </p:cNvPr>
          <p:cNvSpPr txBox="1"/>
          <p:nvPr/>
        </p:nvSpPr>
        <p:spPr>
          <a:xfrm>
            <a:off x="1182924" y="585413"/>
            <a:ext cx="20049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76" name="Google Shape;86;p1">
            <a:extLst>
              <a:ext uri="{FF2B5EF4-FFF2-40B4-BE49-F238E27FC236}">
                <a16:creationId xmlns:a16="http://schemas.microsoft.com/office/drawing/2014/main" id="{AEA5BD78-BE18-4501-A39E-567B29BD094E}"/>
              </a:ext>
            </a:extLst>
          </p:cNvPr>
          <p:cNvSpPr/>
          <p:nvPr/>
        </p:nvSpPr>
        <p:spPr>
          <a:xfrm>
            <a:off x="86486" y="4439524"/>
            <a:ext cx="1128084" cy="626651"/>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Continue to monitor and mitigate risks until they are resolved</a:t>
            </a:r>
          </a:p>
        </p:txBody>
      </p:sp>
      <p:sp>
        <p:nvSpPr>
          <p:cNvPr id="77" name="Google Shape;86;p1">
            <a:extLst>
              <a:ext uri="{FF2B5EF4-FFF2-40B4-BE49-F238E27FC236}">
                <a16:creationId xmlns:a16="http://schemas.microsoft.com/office/drawing/2014/main" id="{C9B4F42F-C93E-4DFF-8ADE-E685968E1FD2}"/>
              </a:ext>
            </a:extLst>
          </p:cNvPr>
          <p:cNvSpPr/>
          <p:nvPr/>
        </p:nvSpPr>
        <p:spPr>
          <a:xfrm>
            <a:off x="1403586" y="530194"/>
            <a:ext cx="1128084" cy="626651"/>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Hold meeting with Requirements Engineer team lead</a:t>
            </a:r>
          </a:p>
        </p:txBody>
      </p:sp>
      <p:cxnSp>
        <p:nvCxnSpPr>
          <p:cNvPr id="78" name="Google Shape;85;p1">
            <a:extLst>
              <a:ext uri="{FF2B5EF4-FFF2-40B4-BE49-F238E27FC236}">
                <a16:creationId xmlns:a16="http://schemas.microsoft.com/office/drawing/2014/main" id="{4D099CDB-D3E3-4521-BB3A-997AA0E12C79}"/>
              </a:ext>
            </a:extLst>
          </p:cNvPr>
          <p:cNvCxnSpPr>
            <a:cxnSpLocks/>
            <a:stCxn id="83" idx="1"/>
            <a:endCxn id="77" idx="2"/>
          </p:cNvCxnSpPr>
          <p:nvPr/>
        </p:nvCxnSpPr>
        <p:spPr>
          <a:xfrm flipV="1">
            <a:off x="1680729" y="1156845"/>
            <a:ext cx="286899" cy="1867517"/>
          </a:xfrm>
          <a:prstGeom prst="straightConnector1">
            <a:avLst/>
          </a:prstGeom>
          <a:noFill/>
          <a:ln w="9525" cap="flat" cmpd="sng">
            <a:solidFill>
              <a:schemeClr val="bg1"/>
            </a:solidFill>
            <a:prstDash val="solid"/>
            <a:miter lim="800000"/>
            <a:headEnd type="none" w="sm" len="sm"/>
            <a:tailEnd type="none" w="sm" len="sm"/>
          </a:ln>
        </p:spPr>
      </p:cxnSp>
      <p:sp>
        <p:nvSpPr>
          <p:cNvPr id="83" name="Google Shape;206;p1">
            <a:extLst>
              <a:ext uri="{FF2B5EF4-FFF2-40B4-BE49-F238E27FC236}">
                <a16:creationId xmlns:a16="http://schemas.microsoft.com/office/drawing/2014/main" id="{252A352A-7F41-4A9A-BB97-5E59C533B786}"/>
              </a:ext>
            </a:extLst>
          </p:cNvPr>
          <p:cNvSpPr/>
          <p:nvPr/>
        </p:nvSpPr>
        <p:spPr>
          <a:xfrm>
            <a:off x="1680729" y="2472753"/>
            <a:ext cx="1222998" cy="110321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How much work does this risk add to the task?</a:t>
            </a:r>
            <a:endParaRPr sz="1000" b="1" dirty="0">
              <a:solidFill>
                <a:schemeClr val="tx1"/>
              </a:solidFill>
              <a:latin typeface="Calibri" panose="020F0502020204030204" pitchFamily="34" charset="0"/>
              <a:cs typeface="Calibri" panose="020F0502020204030204" pitchFamily="34" charset="0"/>
            </a:endParaRPr>
          </a:p>
        </p:txBody>
      </p:sp>
      <p:cxnSp>
        <p:nvCxnSpPr>
          <p:cNvPr id="90" name="Google Shape;85;p1">
            <a:extLst>
              <a:ext uri="{FF2B5EF4-FFF2-40B4-BE49-F238E27FC236}">
                <a16:creationId xmlns:a16="http://schemas.microsoft.com/office/drawing/2014/main" id="{BD309C7E-936E-48AA-A8DE-DFBF25C6B897}"/>
              </a:ext>
            </a:extLst>
          </p:cNvPr>
          <p:cNvCxnSpPr>
            <a:cxnSpLocks/>
            <a:stCxn id="98" idx="1"/>
            <a:endCxn id="83" idx="3"/>
          </p:cNvCxnSpPr>
          <p:nvPr/>
        </p:nvCxnSpPr>
        <p:spPr>
          <a:xfrm flipH="1">
            <a:off x="2903727" y="2389028"/>
            <a:ext cx="529039" cy="635334"/>
          </a:xfrm>
          <a:prstGeom prst="straightConnector1">
            <a:avLst/>
          </a:prstGeom>
          <a:noFill/>
          <a:ln w="9525" cap="flat" cmpd="sng">
            <a:solidFill>
              <a:schemeClr val="bg1"/>
            </a:solidFill>
            <a:prstDash val="solid"/>
            <a:miter lim="800000"/>
            <a:headEnd type="none" w="sm" len="sm"/>
            <a:tailEnd type="none" w="sm" len="sm"/>
          </a:ln>
        </p:spPr>
      </p:cxnSp>
      <p:cxnSp>
        <p:nvCxnSpPr>
          <p:cNvPr id="91" name="Google Shape;85;p1">
            <a:extLst>
              <a:ext uri="{FF2B5EF4-FFF2-40B4-BE49-F238E27FC236}">
                <a16:creationId xmlns:a16="http://schemas.microsoft.com/office/drawing/2014/main" id="{0EF17B0E-D27D-40EB-803C-CA32DCBF8818}"/>
              </a:ext>
            </a:extLst>
          </p:cNvPr>
          <p:cNvCxnSpPr>
            <a:cxnSpLocks/>
            <a:stCxn id="83" idx="0"/>
            <a:endCxn id="95" idx="2"/>
          </p:cNvCxnSpPr>
          <p:nvPr/>
        </p:nvCxnSpPr>
        <p:spPr>
          <a:xfrm flipV="1">
            <a:off x="2292228" y="887578"/>
            <a:ext cx="1422559" cy="1585175"/>
          </a:xfrm>
          <a:prstGeom prst="straightConnector1">
            <a:avLst/>
          </a:prstGeom>
          <a:noFill/>
          <a:ln w="9525" cap="flat" cmpd="sng">
            <a:solidFill>
              <a:schemeClr val="bg1"/>
            </a:solidFill>
            <a:prstDash val="solid"/>
            <a:miter lim="800000"/>
            <a:headEnd type="none" w="sm" len="sm"/>
            <a:tailEnd type="none" w="sm" len="sm"/>
          </a:ln>
        </p:spPr>
      </p:cxnSp>
      <p:sp>
        <p:nvSpPr>
          <p:cNvPr id="92" name="TextBox 91">
            <a:extLst>
              <a:ext uri="{FF2B5EF4-FFF2-40B4-BE49-F238E27FC236}">
                <a16:creationId xmlns:a16="http://schemas.microsoft.com/office/drawing/2014/main" id="{205B8E33-C365-4751-AB8F-A5B3F68F1F79}"/>
              </a:ext>
            </a:extLst>
          </p:cNvPr>
          <p:cNvSpPr txBox="1"/>
          <p:nvPr/>
        </p:nvSpPr>
        <p:spPr>
          <a:xfrm>
            <a:off x="1846190" y="3777101"/>
            <a:ext cx="481457"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LOW &gt;10%</a:t>
            </a:r>
          </a:p>
        </p:txBody>
      </p:sp>
      <p:sp>
        <p:nvSpPr>
          <p:cNvPr id="93" name="TextBox 92">
            <a:extLst>
              <a:ext uri="{FF2B5EF4-FFF2-40B4-BE49-F238E27FC236}">
                <a16:creationId xmlns:a16="http://schemas.microsoft.com/office/drawing/2014/main" id="{F78BAEEC-0BB2-4FEE-81DC-B043B8C3F379}"/>
              </a:ext>
            </a:extLst>
          </p:cNvPr>
          <p:cNvSpPr txBox="1"/>
          <p:nvPr/>
        </p:nvSpPr>
        <p:spPr>
          <a:xfrm>
            <a:off x="2994900" y="2934197"/>
            <a:ext cx="659025"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MEDIUM </a:t>
            </a:r>
          </a:p>
          <a:p>
            <a:r>
              <a:rPr lang="en-US" sz="900" dirty="0">
                <a:latin typeface="Calibri" panose="020F0502020204030204" pitchFamily="34" charset="0"/>
                <a:cs typeface="Calibri" panose="020F0502020204030204" pitchFamily="34" charset="0"/>
              </a:rPr>
              <a:t>10% &lt; x &lt; 25%</a:t>
            </a:r>
          </a:p>
        </p:txBody>
      </p:sp>
      <p:sp>
        <p:nvSpPr>
          <p:cNvPr id="94" name="TextBox 93">
            <a:extLst>
              <a:ext uri="{FF2B5EF4-FFF2-40B4-BE49-F238E27FC236}">
                <a16:creationId xmlns:a16="http://schemas.microsoft.com/office/drawing/2014/main" id="{24BB72E0-4ACB-4E3D-B845-3F3467581C76}"/>
              </a:ext>
            </a:extLst>
          </p:cNvPr>
          <p:cNvSpPr txBox="1"/>
          <p:nvPr/>
        </p:nvSpPr>
        <p:spPr>
          <a:xfrm>
            <a:off x="2414872" y="1675338"/>
            <a:ext cx="504819"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HIGH &gt;25%</a:t>
            </a:r>
          </a:p>
        </p:txBody>
      </p:sp>
      <p:sp>
        <p:nvSpPr>
          <p:cNvPr id="95" name="Google Shape;86;p1">
            <a:extLst>
              <a:ext uri="{FF2B5EF4-FFF2-40B4-BE49-F238E27FC236}">
                <a16:creationId xmlns:a16="http://schemas.microsoft.com/office/drawing/2014/main" id="{029BAF24-6657-41C0-8A20-2FF967732DE6}"/>
              </a:ext>
            </a:extLst>
          </p:cNvPr>
          <p:cNvSpPr/>
          <p:nvPr/>
        </p:nvSpPr>
        <p:spPr>
          <a:xfrm>
            <a:off x="3150745" y="260927"/>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96" name="Google Shape;86;p1">
            <a:extLst>
              <a:ext uri="{FF2B5EF4-FFF2-40B4-BE49-F238E27FC236}">
                <a16:creationId xmlns:a16="http://schemas.microsoft.com/office/drawing/2014/main" id="{0FFD9D8A-24EC-480E-BE64-643C2CA86FDB}"/>
              </a:ext>
            </a:extLst>
          </p:cNvPr>
          <p:cNvSpPr/>
          <p:nvPr/>
        </p:nvSpPr>
        <p:spPr>
          <a:xfrm>
            <a:off x="2829088" y="3936961"/>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97" name="Connector: Elbow 96">
            <a:extLst>
              <a:ext uri="{FF2B5EF4-FFF2-40B4-BE49-F238E27FC236}">
                <a16:creationId xmlns:a16="http://schemas.microsoft.com/office/drawing/2014/main" id="{B52FBBA6-979C-44D1-A1FA-322755DAAC95}"/>
              </a:ext>
            </a:extLst>
          </p:cNvPr>
          <p:cNvCxnSpPr>
            <a:stCxn id="96" idx="1"/>
            <a:endCxn id="83" idx="2"/>
          </p:cNvCxnSpPr>
          <p:nvPr/>
        </p:nvCxnSpPr>
        <p:spPr>
          <a:xfrm rot="10800000">
            <a:off x="2292228" y="3575971"/>
            <a:ext cx="536860" cy="674316"/>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Google Shape;86;p1">
            <a:extLst>
              <a:ext uri="{FF2B5EF4-FFF2-40B4-BE49-F238E27FC236}">
                <a16:creationId xmlns:a16="http://schemas.microsoft.com/office/drawing/2014/main" id="{05200424-3E4B-460C-A203-C491094BDBC8}"/>
              </a:ext>
            </a:extLst>
          </p:cNvPr>
          <p:cNvSpPr/>
          <p:nvPr/>
        </p:nvSpPr>
        <p:spPr>
          <a:xfrm>
            <a:off x="3432766" y="2075702"/>
            <a:ext cx="1128084" cy="626651"/>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99" name="Google Shape;85;p1">
            <a:extLst>
              <a:ext uri="{FF2B5EF4-FFF2-40B4-BE49-F238E27FC236}">
                <a16:creationId xmlns:a16="http://schemas.microsoft.com/office/drawing/2014/main" id="{8230E1CB-043A-43A8-8696-CE24D0F2B812}"/>
              </a:ext>
            </a:extLst>
          </p:cNvPr>
          <p:cNvCxnSpPr>
            <a:cxnSpLocks/>
            <a:stCxn id="101" idx="1"/>
            <a:endCxn id="95" idx="3"/>
          </p:cNvCxnSpPr>
          <p:nvPr/>
        </p:nvCxnSpPr>
        <p:spPr>
          <a:xfrm flipH="1" flipV="1">
            <a:off x="4278829" y="574253"/>
            <a:ext cx="479908" cy="37241"/>
          </a:xfrm>
          <a:prstGeom prst="straightConnector1">
            <a:avLst/>
          </a:prstGeom>
          <a:noFill/>
          <a:ln w="9525" cap="flat" cmpd="sng">
            <a:solidFill>
              <a:schemeClr val="bg1"/>
            </a:solidFill>
            <a:prstDash val="solid"/>
            <a:miter lim="800000"/>
            <a:headEnd type="none" w="sm" len="sm"/>
            <a:tailEnd type="none" w="sm" len="sm"/>
          </a:ln>
        </p:spPr>
      </p:cxnSp>
      <p:sp>
        <p:nvSpPr>
          <p:cNvPr id="100" name="Google Shape;86;p1">
            <a:extLst>
              <a:ext uri="{FF2B5EF4-FFF2-40B4-BE49-F238E27FC236}">
                <a16:creationId xmlns:a16="http://schemas.microsoft.com/office/drawing/2014/main" id="{CCFA8BCE-4943-43AC-897B-A7E8AAAC842B}"/>
              </a:ext>
            </a:extLst>
          </p:cNvPr>
          <p:cNvSpPr/>
          <p:nvPr/>
        </p:nvSpPr>
        <p:spPr>
          <a:xfrm>
            <a:off x="6264401" y="272088"/>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Allocate additional 25% of necessary resources to task</a:t>
            </a:r>
          </a:p>
        </p:txBody>
      </p:sp>
      <p:sp>
        <p:nvSpPr>
          <p:cNvPr id="101" name="Google Shape;86;p1">
            <a:extLst>
              <a:ext uri="{FF2B5EF4-FFF2-40B4-BE49-F238E27FC236}">
                <a16:creationId xmlns:a16="http://schemas.microsoft.com/office/drawing/2014/main" id="{E4410876-886E-4079-A23F-A034168ED1CF}"/>
              </a:ext>
            </a:extLst>
          </p:cNvPr>
          <p:cNvSpPr/>
          <p:nvPr/>
        </p:nvSpPr>
        <p:spPr>
          <a:xfrm>
            <a:off x="4758737" y="298168"/>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cxnSp>
        <p:nvCxnSpPr>
          <p:cNvPr id="102" name="Google Shape;85;p1">
            <a:extLst>
              <a:ext uri="{FF2B5EF4-FFF2-40B4-BE49-F238E27FC236}">
                <a16:creationId xmlns:a16="http://schemas.microsoft.com/office/drawing/2014/main" id="{D09DA53E-2A8A-4D62-9CF6-328FC3F4E49F}"/>
              </a:ext>
            </a:extLst>
          </p:cNvPr>
          <p:cNvCxnSpPr>
            <a:cxnSpLocks/>
            <a:stCxn id="100" idx="1"/>
            <a:endCxn id="101" idx="3"/>
          </p:cNvCxnSpPr>
          <p:nvPr/>
        </p:nvCxnSpPr>
        <p:spPr>
          <a:xfrm flipH="1">
            <a:off x="5886821" y="585414"/>
            <a:ext cx="377580" cy="26080"/>
          </a:xfrm>
          <a:prstGeom prst="straightConnector1">
            <a:avLst/>
          </a:prstGeom>
          <a:noFill/>
          <a:ln w="9525" cap="flat" cmpd="sng">
            <a:solidFill>
              <a:schemeClr val="bg1"/>
            </a:solidFill>
            <a:prstDash val="solid"/>
            <a:miter lim="800000"/>
            <a:headEnd type="none" w="sm" len="sm"/>
            <a:tailEnd type="none" w="sm" len="sm"/>
          </a:ln>
        </p:spPr>
      </p:cxnSp>
      <p:cxnSp>
        <p:nvCxnSpPr>
          <p:cNvPr id="103" name="Google Shape;85;p1">
            <a:extLst>
              <a:ext uri="{FF2B5EF4-FFF2-40B4-BE49-F238E27FC236}">
                <a16:creationId xmlns:a16="http://schemas.microsoft.com/office/drawing/2014/main" id="{4C828E02-D1E0-4E94-8166-02DD7AD9EC50}"/>
              </a:ext>
            </a:extLst>
          </p:cNvPr>
          <p:cNvCxnSpPr>
            <a:cxnSpLocks/>
            <a:stCxn id="104" idx="1"/>
            <a:endCxn id="100" idx="3"/>
          </p:cNvCxnSpPr>
          <p:nvPr/>
        </p:nvCxnSpPr>
        <p:spPr>
          <a:xfrm flipH="1">
            <a:off x="7392485" y="585414"/>
            <a:ext cx="168852" cy="0"/>
          </a:xfrm>
          <a:prstGeom prst="straightConnector1">
            <a:avLst/>
          </a:prstGeom>
          <a:noFill/>
          <a:ln w="9525" cap="flat" cmpd="sng">
            <a:solidFill>
              <a:schemeClr val="bg1"/>
            </a:solidFill>
            <a:prstDash val="solid"/>
            <a:miter lim="800000"/>
            <a:headEnd type="none" w="sm" len="sm"/>
            <a:tailEnd type="none" w="sm" len="sm"/>
          </a:ln>
        </p:spPr>
      </p:cxnSp>
      <p:sp>
        <p:nvSpPr>
          <p:cNvPr id="104" name="Google Shape;86;p1">
            <a:extLst>
              <a:ext uri="{FF2B5EF4-FFF2-40B4-BE49-F238E27FC236}">
                <a16:creationId xmlns:a16="http://schemas.microsoft.com/office/drawing/2014/main" id="{AFBCBE11-4B5F-4760-8D4B-1262A17A5BB8}"/>
              </a:ext>
            </a:extLst>
          </p:cNvPr>
          <p:cNvSpPr/>
          <p:nvPr/>
        </p:nvSpPr>
        <p:spPr>
          <a:xfrm>
            <a:off x="7561337" y="168925"/>
            <a:ext cx="1128084" cy="832977"/>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weekly to monitor the development of the risk</a:t>
            </a:r>
          </a:p>
        </p:txBody>
      </p:sp>
      <p:cxnSp>
        <p:nvCxnSpPr>
          <p:cNvPr id="105" name="Google Shape;85;p1">
            <a:extLst>
              <a:ext uri="{FF2B5EF4-FFF2-40B4-BE49-F238E27FC236}">
                <a16:creationId xmlns:a16="http://schemas.microsoft.com/office/drawing/2014/main" id="{74E01479-D7A3-4699-8D78-563CA2BC231E}"/>
              </a:ext>
            </a:extLst>
          </p:cNvPr>
          <p:cNvCxnSpPr>
            <a:cxnSpLocks/>
            <a:stCxn id="107" idx="1"/>
            <a:endCxn id="98" idx="3"/>
          </p:cNvCxnSpPr>
          <p:nvPr/>
        </p:nvCxnSpPr>
        <p:spPr>
          <a:xfrm flipH="1">
            <a:off x="4560850" y="2352226"/>
            <a:ext cx="322599" cy="36802"/>
          </a:xfrm>
          <a:prstGeom prst="straightConnector1">
            <a:avLst/>
          </a:prstGeom>
          <a:noFill/>
          <a:ln w="9525" cap="flat" cmpd="sng">
            <a:solidFill>
              <a:schemeClr val="bg1"/>
            </a:solidFill>
            <a:prstDash val="solid"/>
            <a:miter lim="800000"/>
            <a:headEnd type="none" w="sm" len="sm"/>
            <a:tailEnd type="none" w="sm" len="sm"/>
          </a:ln>
        </p:spPr>
      </p:cxnSp>
      <p:sp>
        <p:nvSpPr>
          <p:cNvPr id="107" name="Google Shape;86;p1">
            <a:extLst>
              <a:ext uri="{FF2B5EF4-FFF2-40B4-BE49-F238E27FC236}">
                <a16:creationId xmlns:a16="http://schemas.microsoft.com/office/drawing/2014/main" id="{3E904116-4573-4732-9A53-6A39BFE5D37E}"/>
              </a:ext>
            </a:extLst>
          </p:cNvPr>
          <p:cNvSpPr/>
          <p:nvPr/>
        </p:nvSpPr>
        <p:spPr>
          <a:xfrm>
            <a:off x="4883449" y="2038900"/>
            <a:ext cx="1128084" cy="626651"/>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sp>
        <p:nvSpPr>
          <p:cNvPr id="108" name="Google Shape;86;p1">
            <a:extLst>
              <a:ext uri="{FF2B5EF4-FFF2-40B4-BE49-F238E27FC236}">
                <a16:creationId xmlns:a16="http://schemas.microsoft.com/office/drawing/2014/main" id="{20E3F9E7-FE4E-48E1-B7A3-EFE172D18C88}"/>
              </a:ext>
            </a:extLst>
          </p:cNvPr>
          <p:cNvSpPr/>
          <p:nvPr/>
        </p:nvSpPr>
        <p:spPr>
          <a:xfrm>
            <a:off x="4176699" y="3896502"/>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cxnSp>
        <p:nvCxnSpPr>
          <p:cNvPr id="109" name="Google Shape;85;p1">
            <a:extLst>
              <a:ext uri="{FF2B5EF4-FFF2-40B4-BE49-F238E27FC236}">
                <a16:creationId xmlns:a16="http://schemas.microsoft.com/office/drawing/2014/main" id="{3DB65F78-F3D7-4642-841C-A0300DE3C0B2}"/>
              </a:ext>
            </a:extLst>
          </p:cNvPr>
          <p:cNvCxnSpPr>
            <a:cxnSpLocks/>
            <a:stCxn id="108" idx="1"/>
            <a:endCxn id="96" idx="3"/>
          </p:cNvCxnSpPr>
          <p:nvPr/>
        </p:nvCxnSpPr>
        <p:spPr>
          <a:xfrm flipH="1">
            <a:off x="3957172" y="4209828"/>
            <a:ext cx="219527" cy="40459"/>
          </a:xfrm>
          <a:prstGeom prst="straightConnector1">
            <a:avLst/>
          </a:prstGeom>
          <a:noFill/>
          <a:ln w="9525" cap="flat" cmpd="sng">
            <a:solidFill>
              <a:schemeClr val="bg1"/>
            </a:solidFill>
            <a:prstDash val="solid"/>
            <a:miter lim="800000"/>
            <a:headEnd type="none" w="sm" len="sm"/>
            <a:tailEnd type="none" w="sm" len="sm"/>
          </a:ln>
        </p:spPr>
      </p:cxnSp>
      <p:cxnSp>
        <p:nvCxnSpPr>
          <p:cNvPr id="111" name="Google Shape;85;p1">
            <a:extLst>
              <a:ext uri="{FF2B5EF4-FFF2-40B4-BE49-F238E27FC236}">
                <a16:creationId xmlns:a16="http://schemas.microsoft.com/office/drawing/2014/main" id="{2B623A97-9810-4622-8908-C451FE97085F}"/>
              </a:ext>
            </a:extLst>
          </p:cNvPr>
          <p:cNvCxnSpPr>
            <a:cxnSpLocks/>
            <a:stCxn id="112" idx="1"/>
            <a:endCxn id="107" idx="3"/>
          </p:cNvCxnSpPr>
          <p:nvPr/>
        </p:nvCxnSpPr>
        <p:spPr>
          <a:xfrm flipH="1">
            <a:off x="6011533" y="2288258"/>
            <a:ext cx="166135" cy="63968"/>
          </a:xfrm>
          <a:prstGeom prst="straightConnector1">
            <a:avLst/>
          </a:prstGeom>
          <a:noFill/>
          <a:ln w="9525" cap="flat" cmpd="sng">
            <a:solidFill>
              <a:schemeClr val="bg1"/>
            </a:solidFill>
            <a:prstDash val="solid"/>
            <a:miter lim="800000"/>
            <a:headEnd type="none" w="sm" len="sm"/>
            <a:tailEnd type="none" w="sm" len="sm"/>
          </a:ln>
        </p:spPr>
      </p:cxnSp>
      <p:sp>
        <p:nvSpPr>
          <p:cNvPr id="112" name="Google Shape;86;p1">
            <a:extLst>
              <a:ext uri="{FF2B5EF4-FFF2-40B4-BE49-F238E27FC236}">
                <a16:creationId xmlns:a16="http://schemas.microsoft.com/office/drawing/2014/main" id="{4D561C5E-AA82-43BD-B88B-54F47D295111}"/>
              </a:ext>
            </a:extLst>
          </p:cNvPr>
          <p:cNvSpPr/>
          <p:nvPr/>
        </p:nvSpPr>
        <p:spPr>
          <a:xfrm>
            <a:off x="6177668" y="1791992"/>
            <a:ext cx="1128084" cy="992532"/>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come in on weekends to make up for additional work</a:t>
            </a:r>
          </a:p>
        </p:txBody>
      </p:sp>
      <p:cxnSp>
        <p:nvCxnSpPr>
          <p:cNvPr id="113" name="Google Shape;85;p1">
            <a:extLst>
              <a:ext uri="{FF2B5EF4-FFF2-40B4-BE49-F238E27FC236}">
                <a16:creationId xmlns:a16="http://schemas.microsoft.com/office/drawing/2014/main" id="{3B183DCF-6C30-4760-A5A4-F1E6B12D5EB6}"/>
              </a:ext>
            </a:extLst>
          </p:cNvPr>
          <p:cNvCxnSpPr>
            <a:cxnSpLocks/>
            <a:stCxn id="114" idx="1"/>
            <a:endCxn id="112" idx="3"/>
          </p:cNvCxnSpPr>
          <p:nvPr/>
        </p:nvCxnSpPr>
        <p:spPr>
          <a:xfrm flipH="1" flipV="1">
            <a:off x="7305752" y="2288258"/>
            <a:ext cx="237199" cy="12173"/>
          </a:xfrm>
          <a:prstGeom prst="straightConnector1">
            <a:avLst/>
          </a:prstGeom>
          <a:noFill/>
          <a:ln w="9525" cap="flat" cmpd="sng">
            <a:solidFill>
              <a:schemeClr val="bg1"/>
            </a:solidFill>
            <a:prstDash val="solid"/>
            <a:miter lim="800000"/>
            <a:headEnd type="none" w="sm" len="sm"/>
            <a:tailEnd type="none" w="sm" len="sm"/>
          </a:ln>
        </p:spPr>
      </p:cxnSp>
      <p:sp>
        <p:nvSpPr>
          <p:cNvPr id="114" name="Google Shape;86;p1">
            <a:extLst>
              <a:ext uri="{FF2B5EF4-FFF2-40B4-BE49-F238E27FC236}">
                <a16:creationId xmlns:a16="http://schemas.microsoft.com/office/drawing/2014/main" id="{8DDBF9FA-0019-42BB-A95C-5496683B2984}"/>
              </a:ext>
            </a:extLst>
          </p:cNvPr>
          <p:cNvSpPr/>
          <p:nvPr/>
        </p:nvSpPr>
        <p:spPr>
          <a:xfrm>
            <a:off x="7542951" y="1749498"/>
            <a:ext cx="1128084" cy="1101866"/>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bi-weekly to monitor development of risk</a:t>
            </a:r>
          </a:p>
        </p:txBody>
      </p:sp>
      <p:sp>
        <p:nvSpPr>
          <p:cNvPr id="115" name="Google Shape;86;p1">
            <a:extLst>
              <a:ext uri="{FF2B5EF4-FFF2-40B4-BE49-F238E27FC236}">
                <a16:creationId xmlns:a16="http://schemas.microsoft.com/office/drawing/2014/main" id="{5A056F98-BCCC-4565-ABDB-FC8BAF939FA7}"/>
              </a:ext>
            </a:extLst>
          </p:cNvPr>
          <p:cNvSpPr/>
          <p:nvPr/>
        </p:nvSpPr>
        <p:spPr>
          <a:xfrm>
            <a:off x="5532735" y="3842867"/>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spend 2 hours overtime on weekdays to account for additional work</a:t>
            </a:r>
          </a:p>
        </p:txBody>
      </p:sp>
      <p:cxnSp>
        <p:nvCxnSpPr>
          <p:cNvPr id="116" name="Google Shape;85;p1">
            <a:extLst>
              <a:ext uri="{FF2B5EF4-FFF2-40B4-BE49-F238E27FC236}">
                <a16:creationId xmlns:a16="http://schemas.microsoft.com/office/drawing/2014/main" id="{A80BA8ED-9755-4856-9C6D-6C04E9F5B8CD}"/>
              </a:ext>
            </a:extLst>
          </p:cNvPr>
          <p:cNvCxnSpPr>
            <a:cxnSpLocks/>
            <a:stCxn id="115" idx="1"/>
            <a:endCxn id="108" idx="3"/>
          </p:cNvCxnSpPr>
          <p:nvPr/>
        </p:nvCxnSpPr>
        <p:spPr>
          <a:xfrm flipH="1">
            <a:off x="5304783" y="4156193"/>
            <a:ext cx="227952" cy="53635"/>
          </a:xfrm>
          <a:prstGeom prst="straightConnector1">
            <a:avLst/>
          </a:prstGeom>
          <a:noFill/>
          <a:ln w="9525" cap="flat" cmpd="sng">
            <a:solidFill>
              <a:schemeClr val="bg1"/>
            </a:solidFill>
            <a:prstDash val="solid"/>
            <a:miter lim="800000"/>
            <a:headEnd type="none" w="sm" len="sm"/>
            <a:tailEnd type="none" w="sm" len="sm"/>
          </a:ln>
        </p:spPr>
      </p:cxnSp>
      <p:sp>
        <p:nvSpPr>
          <p:cNvPr id="117" name="Google Shape;86;p1">
            <a:extLst>
              <a:ext uri="{FF2B5EF4-FFF2-40B4-BE49-F238E27FC236}">
                <a16:creationId xmlns:a16="http://schemas.microsoft.com/office/drawing/2014/main" id="{42762812-560F-4B5C-9AC1-4B2A9DD8DBB4}"/>
              </a:ext>
            </a:extLst>
          </p:cNvPr>
          <p:cNvSpPr/>
          <p:nvPr/>
        </p:nvSpPr>
        <p:spPr>
          <a:xfrm>
            <a:off x="6934308" y="3855485"/>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monthly to monitor development of risk</a:t>
            </a:r>
          </a:p>
        </p:txBody>
      </p:sp>
      <p:cxnSp>
        <p:nvCxnSpPr>
          <p:cNvPr id="118" name="Google Shape;85;p1">
            <a:extLst>
              <a:ext uri="{FF2B5EF4-FFF2-40B4-BE49-F238E27FC236}">
                <a16:creationId xmlns:a16="http://schemas.microsoft.com/office/drawing/2014/main" id="{BA16A4F2-4A8D-4DEE-BC2B-75E39E77BF0D}"/>
              </a:ext>
            </a:extLst>
          </p:cNvPr>
          <p:cNvCxnSpPr>
            <a:cxnSpLocks/>
            <a:stCxn id="117" idx="1"/>
            <a:endCxn id="115" idx="3"/>
          </p:cNvCxnSpPr>
          <p:nvPr/>
        </p:nvCxnSpPr>
        <p:spPr>
          <a:xfrm flipH="1" flipV="1">
            <a:off x="6660819" y="4156193"/>
            <a:ext cx="273489" cy="12618"/>
          </a:xfrm>
          <a:prstGeom prst="straightConnector1">
            <a:avLst/>
          </a:prstGeom>
          <a:noFill/>
          <a:ln w="9525" cap="flat" cmpd="sng">
            <a:solidFill>
              <a:schemeClr val="bg1"/>
            </a:solidFill>
            <a:prstDash val="solid"/>
            <a:miter lim="800000"/>
            <a:headEnd type="none" w="sm" len="sm"/>
            <a:tailEnd type="none" w="sm" len="sm"/>
          </a:ln>
        </p:spPr>
      </p:cxnSp>
      <p:cxnSp>
        <p:nvCxnSpPr>
          <p:cNvPr id="120" name="Google Shape;85;p1">
            <a:extLst>
              <a:ext uri="{FF2B5EF4-FFF2-40B4-BE49-F238E27FC236}">
                <a16:creationId xmlns:a16="http://schemas.microsoft.com/office/drawing/2014/main" id="{1555BCC7-7E10-4C35-BDCD-51805F9078B9}"/>
              </a:ext>
            </a:extLst>
          </p:cNvPr>
          <p:cNvCxnSpPr>
            <a:cxnSpLocks/>
            <a:stCxn id="114" idx="3"/>
          </p:cNvCxnSpPr>
          <p:nvPr/>
        </p:nvCxnSpPr>
        <p:spPr>
          <a:xfrm flipV="1">
            <a:off x="8671035" y="2288259"/>
            <a:ext cx="221505" cy="12172"/>
          </a:xfrm>
          <a:prstGeom prst="straightConnector1">
            <a:avLst/>
          </a:prstGeom>
          <a:noFill/>
          <a:ln w="9525" cap="flat" cmpd="sng">
            <a:solidFill>
              <a:schemeClr val="bg1"/>
            </a:solidFill>
            <a:prstDash val="solid"/>
            <a:miter lim="800000"/>
            <a:headEnd type="none" w="sm" len="sm"/>
            <a:tailEnd type="none" w="sm" len="sm"/>
          </a:ln>
        </p:spPr>
      </p:cxnSp>
      <p:cxnSp>
        <p:nvCxnSpPr>
          <p:cNvPr id="121" name="Google Shape;85;p1">
            <a:extLst>
              <a:ext uri="{FF2B5EF4-FFF2-40B4-BE49-F238E27FC236}">
                <a16:creationId xmlns:a16="http://schemas.microsoft.com/office/drawing/2014/main" id="{0B842692-86DC-4607-BCCF-AA259B656DC9}"/>
              </a:ext>
            </a:extLst>
          </p:cNvPr>
          <p:cNvCxnSpPr>
            <a:cxnSpLocks/>
            <a:endCxn id="117" idx="3"/>
          </p:cNvCxnSpPr>
          <p:nvPr/>
        </p:nvCxnSpPr>
        <p:spPr>
          <a:xfrm flipH="1">
            <a:off x="8062392" y="4129385"/>
            <a:ext cx="769351" cy="39426"/>
          </a:xfrm>
          <a:prstGeom prst="straightConnector1">
            <a:avLst/>
          </a:prstGeom>
          <a:noFill/>
          <a:ln w="9525" cap="flat" cmpd="sng">
            <a:solidFill>
              <a:schemeClr val="bg1"/>
            </a:solidFill>
            <a:prstDash val="solid"/>
            <a:miter lim="800000"/>
            <a:headEnd type="none" w="sm" len="sm"/>
            <a:tailEnd type="none" w="sm" len="sm"/>
          </a:ln>
        </p:spPr>
      </p:cxnSp>
      <p:cxnSp>
        <p:nvCxnSpPr>
          <p:cNvPr id="123" name="Straight Arrow Connector 122">
            <a:extLst>
              <a:ext uri="{FF2B5EF4-FFF2-40B4-BE49-F238E27FC236}">
                <a16:creationId xmlns:a16="http://schemas.microsoft.com/office/drawing/2014/main" id="{28821C89-E307-4721-9B03-42DA2A685FBE}"/>
              </a:ext>
            </a:extLst>
          </p:cNvPr>
          <p:cNvCxnSpPr>
            <a:cxnSpLocks/>
            <a:endCxn id="76" idx="3"/>
          </p:cNvCxnSpPr>
          <p:nvPr/>
        </p:nvCxnSpPr>
        <p:spPr>
          <a:xfrm flipH="1">
            <a:off x="1214570" y="4741827"/>
            <a:ext cx="7567217" cy="110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Google Shape;85;p1">
            <a:extLst>
              <a:ext uri="{FF2B5EF4-FFF2-40B4-BE49-F238E27FC236}">
                <a16:creationId xmlns:a16="http://schemas.microsoft.com/office/drawing/2014/main" id="{AED4C0E4-10AD-4D7C-8C40-B86DBA8B65B6}"/>
              </a:ext>
            </a:extLst>
          </p:cNvPr>
          <p:cNvCxnSpPr>
            <a:cxnSpLocks/>
          </p:cNvCxnSpPr>
          <p:nvPr/>
        </p:nvCxnSpPr>
        <p:spPr>
          <a:xfrm flipH="1">
            <a:off x="8770620" y="575666"/>
            <a:ext cx="209568" cy="4166370"/>
          </a:xfrm>
          <a:prstGeom prst="straightConnector1">
            <a:avLst/>
          </a:prstGeom>
          <a:noFill/>
          <a:ln w="9525" cap="flat" cmpd="sng">
            <a:solidFill>
              <a:schemeClr val="bg1"/>
            </a:solidFill>
            <a:prstDash val="solid"/>
            <a:miter lim="800000"/>
            <a:headEnd type="none" w="sm" len="sm"/>
            <a:tailEnd type="none" w="sm" len="sm"/>
          </a:ln>
        </p:spPr>
      </p:cxnSp>
      <p:cxnSp>
        <p:nvCxnSpPr>
          <p:cNvPr id="213" name="Google Shape;85;p1">
            <a:extLst>
              <a:ext uri="{FF2B5EF4-FFF2-40B4-BE49-F238E27FC236}">
                <a16:creationId xmlns:a16="http://schemas.microsoft.com/office/drawing/2014/main" id="{B238228E-B78A-4398-B376-9F00BF0CE35E}"/>
              </a:ext>
            </a:extLst>
          </p:cNvPr>
          <p:cNvCxnSpPr>
            <a:cxnSpLocks/>
            <a:endCxn id="104" idx="3"/>
          </p:cNvCxnSpPr>
          <p:nvPr/>
        </p:nvCxnSpPr>
        <p:spPr>
          <a:xfrm flipH="1" flipV="1">
            <a:off x="8689421" y="585414"/>
            <a:ext cx="294722" cy="7459"/>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136592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B7D280-4B3C-4C10-93AF-B676A4A03275}"/>
              </a:ext>
            </a:extLst>
          </p:cNvPr>
          <p:cNvSpPr>
            <a:spLocks noGrp="1"/>
          </p:cNvSpPr>
          <p:nvPr>
            <p:ph type="title"/>
          </p:nvPr>
        </p:nvSpPr>
        <p:spPr>
          <a:xfrm>
            <a:off x="-117764" y="-71308"/>
            <a:ext cx="3818709" cy="838800"/>
          </a:xfrm>
        </p:spPr>
        <p:txBody>
          <a:bodyPr/>
          <a:lstStyle/>
          <a:p>
            <a:r>
              <a:rPr lang="en-US" sz="4800" dirty="0"/>
              <a:t>RMP Table</a:t>
            </a:r>
          </a:p>
        </p:txBody>
      </p:sp>
      <p:graphicFrame>
        <p:nvGraphicFramePr>
          <p:cNvPr id="5" name="Table 4">
            <a:extLst>
              <a:ext uri="{FF2B5EF4-FFF2-40B4-BE49-F238E27FC236}">
                <a16:creationId xmlns:a16="http://schemas.microsoft.com/office/drawing/2014/main" id="{BD171860-8AE2-4F4D-AFA7-FF365E30DD40}"/>
              </a:ext>
            </a:extLst>
          </p:cNvPr>
          <p:cNvGraphicFramePr>
            <a:graphicFrameLocks noGrp="1"/>
          </p:cNvGraphicFramePr>
          <p:nvPr>
            <p:extLst>
              <p:ext uri="{D42A27DB-BD31-4B8C-83A1-F6EECF244321}">
                <p14:modId xmlns:p14="http://schemas.microsoft.com/office/powerpoint/2010/main" val="2673877575"/>
              </p:ext>
            </p:extLst>
          </p:nvPr>
        </p:nvGraphicFramePr>
        <p:xfrm>
          <a:off x="0" y="666934"/>
          <a:ext cx="9144000" cy="4375789"/>
        </p:xfrm>
        <a:graphic>
          <a:graphicData uri="http://schemas.openxmlformats.org/drawingml/2006/table">
            <a:tbl>
              <a:tblPr>
                <a:tableStyleId>{5C22544A-7EE6-4342-B048-85BDC9FD1C3A}</a:tableStyleId>
              </a:tblPr>
              <a:tblGrid>
                <a:gridCol w="3749040">
                  <a:extLst>
                    <a:ext uri="{9D8B030D-6E8A-4147-A177-3AD203B41FA5}">
                      <a16:colId xmlns:a16="http://schemas.microsoft.com/office/drawing/2014/main" val="1560116890"/>
                    </a:ext>
                  </a:extLst>
                </a:gridCol>
                <a:gridCol w="5394960">
                  <a:extLst>
                    <a:ext uri="{9D8B030D-6E8A-4147-A177-3AD203B41FA5}">
                      <a16:colId xmlns:a16="http://schemas.microsoft.com/office/drawing/2014/main" val="2452055390"/>
                    </a:ext>
                  </a:extLst>
                </a:gridCol>
              </a:tblGrid>
              <a:tr h="80308">
                <a:tc>
                  <a:txBody>
                    <a:bodyPr/>
                    <a:lstStyle/>
                    <a:p>
                      <a:pPr algn="ctr" fontAlgn="ctr"/>
                      <a:r>
                        <a:rPr lang="en-US" sz="1600" u="none" strike="noStrike" dirty="0">
                          <a:effectLst/>
                        </a:rPr>
                        <a:t>Flow Step</a:t>
                      </a:r>
                      <a:endParaRPr lang="en-US" sz="1600" b="1" i="0" u="none" strike="noStrike" dirty="0">
                        <a:solidFill>
                          <a:srgbClr val="000000"/>
                        </a:solidFill>
                        <a:effectLst/>
                        <a:latin typeface="Calibri" panose="020F0502020204030204" pitchFamily="34" charset="0"/>
                      </a:endParaRPr>
                    </a:p>
                  </a:txBody>
                  <a:tcPr marL="2295" marR="2295" marT="2295" marB="0" anchor="ctr"/>
                </a:tc>
                <a:tc>
                  <a:txBody>
                    <a:bodyPr/>
                    <a:lstStyle/>
                    <a:p>
                      <a:pPr algn="ctr" fontAlgn="ctr"/>
                      <a:r>
                        <a:rPr lang="en-US" sz="1600" u="none" strike="noStrike" dirty="0">
                          <a:effectLst/>
                        </a:rPr>
                        <a:t>Flow Step</a:t>
                      </a:r>
                      <a:endParaRPr lang="en-US" sz="1600" b="1" i="0" u="none" strike="noStrike" dirty="0">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821403125"/>
                  </a:ext>
                </a:extLst>
              </a:tr>
              <a:tr h="137671">
                <a:tc>
                  <a:txBody>
                    <a:bodyPr/>
                    <a:lstStyle/>
                    <a:p>
                      <a:pPr algn="ctr" fontAlgn="ctr"/>
                      <a:r>
                        <a:rPr lang="en-US" sz="800" u="none" strike="noStrike">
                          <a:effectLst/>
                        </a:rPr>
                        <a:t>Submit potential risk</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A risk is generated from a team member or project manager. Risk is forwarded to the project manager for further evaluation</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500745753"/>
                  </a:ext>
                </a:extLst>
              </a:tr>
              <a:tr h="183561">
                <a:tc>
                  <a:txBody>
                    <a:bodyPr/>
                    <a:lstStyle/>
                    <a:p>
                      <a:pPr algn="ctr" fontAlgn="ctr"/>
                      <a:r>
                        <a:rPr lang="en-US" sz="800" u="none" strike="noStrike">
                          <a:effectLst/>
                        </a:rPr>
                        <a:t>Project manager evaulation</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Project manager will look over the submitted risk and evaluate it to determine if the risk poses a threat to changing either the scope, budget, or schedule of the project overall</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936457220"/>
                  </a:ext>
                </a:extLst>
              </a:tr>
              <a:tr h="183561">
                <a:tc>
                  <a:txBody>
                    <a:bodyPr/>
                    <a:lstStyle/>
                    <a:p>
                      <a:pPr algn="ctr" fontAlgn="ctr"/>
                      <a:r>
                        <a:rPr lang="en-US" sz="800" u="none" strike="noStrike">
                          <a:effectLst/>
                        </a:rPr>
                        <a:t>Will it affect scope, budget, or schedule if it occurs?</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Project manager must determine if the submitted risk has the chance of changing the scope, budget, or schedule of the project in any way if it were to take place.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479029054"/>
                  </a:ext>
                </a:extLst>
              </a:tr>
              <a:tr h="275341">
                <a:tc>
                  <a:txBody>
                    <a:bodyPr/>
                    <a:lstStyle/>
                    <a:p>
                      <a:pPr algn="ctr" fontAlgn="ctr"/>
                      <a:r>
                        <a:rPr lang="en-US" sz="800" u="none" strike="noStrike">
                          <a:effectLst/>
                        </a:rPr>
                        <a:t>Not a risk</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dirty="0">
                          <a:effectLst/>
                        </a:rPr>
                        <a:t>The project manager has determined that the submitted risk cannot/will not affect the scope, budget, or schedule of the project in any form. If there scope, budget, or schedule is not affected, than the submitted risk is not actually a risk.</a:t>
                      </a:r>
                      <a:endParaRPr lang="en-US" sz="800" b="0" i="0" u="none" strike="noStrike" dirty="0">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367695835"/>
                  </a:ext>
                </a:extLst>
              </a:tr>
              <a:tr h="183561">
                <a:tc>
                  <a:txBody>
                    <a:bodyPr/>
                    <a:lstStyle/>
                    <a:p>
                      <a:pPr algn="ctr" fontAlgn="ctr"/>
                      <a:r>
                        <a:rPr lang="en-US" sz="800" u="none" strike="noStrike">
                          <a:effectLst/>
                        </a:rPr>
                        <a:t>Tentatively place risk in RAID sheet</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List the risk in the RAID sheet but do not give it a severity rating yet. Project manager will gather more information about the risk and its owner(s) before filling out RAID sheet</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94528435"/>
                  </a:ext>
                </a:extLst>
              </a:tr>
              <a:tr h="275341">
                <a:tc>
                  <a:txBody>
                    <a:bodyPr/>
                    <a:lstStyle/>
                    <a:p>
                      <a:pPr algn="ctr" fontAlgn="ctr"/>
                      <a:r>
                        <a:rPr lang="en-US" sz="800" u="none" strike="noStrike">
                          <a:effectLst/>
                        </a:rPr>
                        <a:t>Set up meeting with person(s) who submitted risk</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Talk to the person who originally submitted the risk to get more details about the risk. In this meeting, get the following information: issues leading to risk creation, probability of risk occuring, cost impact of risk, schedule impact of risk, and scope impact of risk.</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72460337"/>
                  </a:ext>
                </a:extLst>
              </a:tr>
              <a:tr h="321231">
                <a:tc>
                  <a:txBody>
                    <a:bodyPr/>
                    <a:lstStyle/>
                    <a:p>
                      <a:pPr algn="ctr" fontAlgn="ctr"/>
                      <a:r>
                        <a:rPr lang="en-US" sz="800" u="none" strike="noStrike" dirty="0">
                          <a:effectLst/>
                        </a:rPr>
                        <a:t>Set up meeting with team lead who leads the project phase in which the risk was detected</a:t>
                      </a:r>
                      <a:endParaRPr lang="en-US" sz="800" b="0" i="0" u="none" strike="noStrike" dirty="0">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Meeting with the appropriate team lead should include talking about the nature of the risk (schedule risk, budget risk, scope risk) and going over what strategies are being used to counteract the risk.  Team lead should provide an updated probability of the risk occuring, risk's impact on the budget, and scope change percentage.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225611570"/>
                  </a:ext>
                </a:extLst>
              </a:tr>
              <a:tr h="137671">
                <a:tc>
                  <a:txBody>
                    <a:bodyPr/>
                    <a:lstStyle/>
                    <a:p>
                      <a:pPr algn="ctr" rtl="0" fontAlgn="ctr"/>
                      <a:r>
                        <a:rPr lang="en-US" sz="800" u="none" strike="noStrike">
                          <a:effectLst/>
                        </a:rPr>
                        <a:t>Associate risk with specific project task</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Specify which task in the project schedule that the risk originates from and update RAID sheet with information</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3735419617"/>
                  </a:ext>
                </a:extLst>
              </a:tr>
              <a:tr h="137671">
                <a:tc>
                  <a:txBody>
                    <a:bodyPr/>
                    <a:lstStyle/>
                    <a:p>
                      <a:pPr algn="ctr" fontAlgn="ctr"/>
                      <a:r>
                        <a:rPr lang="en-US" sz="800" u="none" strike="noStrike">
                          <a:effectLst/>
                        </a:rPr>
                        <a:t>Does task have schedule slack to compensate for risk delaying delivery?</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Project manager should determine whether or not the task that the risk is associated with is on the critical path according to the project schedule.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488930701"/>
                  </a:ext>
                </a:extLst>
              </a:tr>
              <a:tr h="183561">
                <a:tc>
                  <a:txBody>
                    <a:bodyPr/>
                    <a:lstStyle/>
                    <a:p>
                      <a:pPr algn="ctr" fontAlgn="ctr"/>
                      <a:r>
                        <a:rPr lang="en-US" sz="800" u="none" strike="noStrike">
                          <a:effectLst/>
                        </a:rPr>
                        <a:t>Set up meeting with affected team to brainstorm solutions</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Get the team who is responsible for the at-risk task together and come up with mitigation plans that will resolve the risk before it becomes an issue.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017041465"/>
                  </a:ext>
                </a:extLst>
              </a:tr>
              <a:tr h="137671">
                <a:tc>
                  <a:txBody>
                    <a:bodyPr/>
                    <a:lstStyle/>
                    <a:p>
                      <a:pPr algn="ctr" rtl="0" fontAlgn="ctr"/>
                      <a:r>
                        <a:rPr lang="en-US" sz="800" u="none" strike="noStrike">
                          <a:effectLst/>
                        </a:rPr>
                        <a:t>Update RAID sheet with severity, mitigation, and contingency</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Project manager will go back to RAID sheet and fill out remaining information that was not gathered the first time.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897722514"/>
                  </a:ext>
                </a:extLst>
              </a:tr>
              <a:tr h="137671">
                <a:tc>
                  <a:txBody>
                    <a:bodyPr/>
                    <a:lstStyle/>
                    <a:p>
                      <a:pPr algn="ctr" rtl="0" fontAlgn="ctr"/>
                      <a:r>
                        <a:rPr lang="en-US" sz="800" u="none" strike="noStrike">
                          <a:effectLst/>
                        </a:rPr>
                        <a:t>Initiate mitigation plan to prevent risk from turning into issue</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Put the mitigation plan into affect immediately in order to prevent risk from happening. Inform affected people of this decision.</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4280251155"/>
                  </a:ext>
                </a:extLst>
              </a:tr>
              <a:tr h="275341">
                <a:tc>
                  <a:txBody>
                    <a:bodyPr/>
                    <a:lstStyle/>
                    <a:p>
                      <a:pPr algn="ctr" rtl="0" fontAlgn="ctr"/>
                      <a:r>
                        <a:rPr lang="en-US" sz="800" u="none" strike="noStrike">
                          <a:effectLst/>
                        </a:rPr>
                        <a:t>Monitor risk daily and receive updates from team where risk originated</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Ensure that the risk is not turning into an issue by keeping an eye on how the at-risk task is developing. Team that risk is affecting should email project manager weekly with status updates regarding the risk until the risk has been fully mitigated.</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3093977931"/>
                  </a:ext>
                </a:extLst>
              </a:tr>
              <a:tr h="183561">
                <a:tc>
                  <a:txBody>
                    <a:bodyPr/>
                    <a:lstStyle/>
                    <a:p>
                      <a:pPr algn="ctr" fontAlgn="ctr"/>
                      <a:r>
                        <a:rPr lang="en-US" sz="800" u="none" strike="noStrike">
                          <a:effectLst/>
                        </a:rPr>
                        <a:t>Set up meeting with affected team to brainstorm solutions</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Get the team who is responsible for the at-risk task together and come up with mitigation plans that will resolve the risk before it becomes an issue.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19655712"/>
                  </a:ext>
                </a:extLst>
              </a:tr>
              <a:tr h="137671">
                <a:tc>
                  <a:txBody>
                    <a:bodyPr/>
                    <a:lstStyle/>
                    <a:p>
                      <a:pPr algn="ctr" rtl="0" fontAlgn="ctr"/>
                      <a:r>
                        <a:rPr lang="en-US" sz="800" u="none" strike="noStrike">
                          <a:effectLst/>
                        </a:rPr>
                        <a:t>Update RAID sheet with severity, mitigation, and contingency</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a:effectLst/>
                        </a:rPr>
                        <a:t>Project manager will go back to RAID sheet and fill out remaining information that was not gathered the first time.</a:t>
                      </a:r>
                      <a:endParaRPr lang="en-US" sz="800" b="0" i="0" u="none" strike="noStrike">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1164287684"/>
                  </a:ext>
                </a:extLst>
              </a:tr>
              <a:tr h="367122">
                <a:tc>
                  <a:txBody>
                    <a:bodyPr/>
                    <a:lstStyle/>
                    <a:p>
                      <a:pPr algn="ctr" rtl="0" fontAlgn="ctr"/>
                      <a:r>
                        <a:rPr lang="en-US" sz="800" u="none" strike="noStrike">
                          <a:effectLst/>
                        </a:rPr>
                        <a:t>Monitor risk weekly by getting updates from the team lead responsible for the at-risk task(s)</a:t>
                      </a:r>
                      <a:endParaRPr lang="en-US" sz="800" b="0" i="0" u="none" strike="noStrike">
                        <a:solidFill>
                          <a:srgbClr val="000000"/>
                        </a:solidFill>
                        <a:effectLst/>
                        <a:latin typeface="Calibri" panose="020F0502020204030204" pitchFamily="34" charset="0"/>
                      </a:endParaRPr>
                    </a:p>
                  </a:txBody>
                  <a:tcPr marL="2295" marR="2295" marT="2295" marB="0" anchor="ctr"/>
                </a:tc>
                <a:tc>
                  <a:txBody>
                    <a:bodyPr/>
                    <a:lstStyle/>
                    <a:p>
                      <a:pPr algn="ctr" fontAlgn="ctr"/>
                      <a:r>
                        <a:rPr lang="en-US" sz="800" u="none" strike="noStrike" dirty="0">
                          <a:effectLst/>
                        </a:rPr>
                        <a:t>Ensure risk is being monitored and kept under </a:t>
                      </a:r>
                      <a:r>
                        <a:rPr lang="en-US" sz="800" u="none" strike="noStrike" dirty="0" err="1">
                          <a:effectLst/>
                        </a:rPr>
                        <a:t>controll</a:t>
                      </a:r>
                      <a:r>
                        <a:rPr lang="en-US" sz="800" u="none" strike="noStrike" dirty="0">
                          <a:effectLst/>
                        </a:rPr>
                        <a:t> by checking up with the team lead for which ever phase the at-risk task is in (i.e. development team lead if the at-risk task is related to the development of the project). A regular 30+ minute talk should be had where the team lead explains what he/she is doing to mitigate the risk.</a:t>
                      </a:r>
                      <a:endParaRPr lang="en-US" sz="800" b="0" i="0" u="none" strike="noStrike" dirty="0">
                        <a:solidFill>
                          <a:srgbClr val="000000"/>
                        </a:solidFill>
                        <a:effectLst/>
                        <a:latin typeface="Calibri" panose="020F0502020204030204" pitchFamily="34" charset="0"/>
                      </a:endParaRPr>
                    </a:p>
                  </a:txBody>
                  <a:tcPr marL="2295" marR="2295" marT="2295" marB="0" anchor="ctr"/>
                </a:tc>
                <a:extLst>
                  <a:ext uri="{0D108BD9-81ED-4DB2-BD59-A6C34878D82A}">
                    <a16:rowId xmlns:a16="http://schemas.microsoft.com/office/drawing/2014/main" val="2796868055"/>
                  </a:ext>
                </a:extLst>
              </a:tr>
            </a:tbl>
          </a:graphicData>
        </a:graphic>
      </p:graphicFrame>
    </p:spTree>
    <p:extLst>
      <p:ext uri="{BB962C8B-B14F-4D97-AF65-F5344CB8AC3E}">
        <p14:creationId xmlns:p14="http://schemas.microsoft.com/office/powerpoint/2010/main" val="949306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4CC81A3-487D-440B-AC2E-D2ADDA839D04}"/>
              </a:ext>
            </a:extLst>
          </p:cNvPr>
          <p:cNvGraphicFramePr>
            <a:graphicFrameLocks noGrp="1"/>
          </p:cNvGraphicFramePr>
          <p:nvPr>
            <p:extLst>
              <p:ext uri="{D42A27DB-BD31-4B8C-83A1-F6EECF244321}">
                <p14:modId xmlns:p14="http://schemas.microsoft.com/office/powerpoint/2010/main" val="658374629"/>
              </p:ext>
            </p:extLst>
          </p:nvPr>
        </p:nvGraphicFramePr>
        <p:xfrm>
          <a:off x="0" y="158961"/>
          <a:ext cx="9144000" cy="4825578"/>
        </p:xfrm>
        <a:graphic>
          <a:graphicData uri="http://schemas.openxmlformats.org/drawingml/2006/table">
            <a:tbl>
              <a:tblPr>
                <a:tableStyleId>{5C22544A-7EE6-4342-B048-85BDC9FD1C3A}</a:tableStyleId>
              </a:tblPr>
              <a:tblGrid>
                <a:gridCol w="3863340">
                  <a:extLst>
                    <a:ext uri="{9D8B030D-6E8A-4147-A177-3AD203B41FA5}">
                      <a16:colId xmlns:a16="http://schemas.microsoft.com/office/drawing/2014/main" val="4279664466"/>
                    </a:ext>
                  </a:extLst>
                </a:gridCol>
                <a:gridCol w="5280660">
                  <a:extLst>
                    <a:ext uri="{9D8B030D-6E8A-4147-A177-3AD203B41FA5}">
                      <a16:colId xmlns:a16="http://schemas.microsoft.com/office/drawing/2014/main" val="1562341891"/>
                    </a:ext>
                  </a:extLst>
                </a:gridCol>
              </a:tblGrid>
              <a:tr h="236845">
                <a:tc>
                  <a:txBody>
                    <a:bodyPr/>
                    <a:lstStyle/>
                    <a:p>
                      <a:pPr algn="ctr" rtl="0" fontAlgn="ctr"/>
                      <a:r>
                        <a:rPr lang="en-US" sz="800" u="none" strike="noStrike">
                          <a:effectLst/>
                        </a:rPr>
                        <a:t>Project manager should brainstorm mitigations/ contingencies for risk</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should forumlate solutions to risk that will mitigate the risk without putting another task at risk.</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478998057"/>
                  </a:ext>
                </a:extLst>
              </a:tr>
              <a:tr h="236845">
                <a:tc>
                  <a:txBody>
                    <a:bodyPr/>
                    <a:lstStyle/>
                    <a:p>
                      <a:pPr algn="ctr" rtl="0" fontAlgn="ctr"/>
                      <a:r>
                        <a:rPr lang="en-US" sz="800" u="none" strike="noStrike">
                          <a:effectLst/>
                        </a:rPr>
                        <a:t>Update RAID sheet with severity, mitigation, and contingency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will go back to RAID sheet and fill out remaining information that was not gathered the first time.</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2255796511"/>
                  </a:ext>
                </a:extLst>
              </a:tr>
              <a:tr h="315793">
                <a:tc>
                  <a:txBody>
                    <a:bodyPr/>
                    <a:lstStyle/>
                    <a:p>
                      <a:pPr algn="ctr" rtl="0" fontAlgn="ctr"/>
                      <a:r>
                        <a:rPr lang="en-US" sz="800" u="none" strike="noStrike" dirty="0">
                          <a:effectLst/>
                        </a:rPr>
                        <a:t>Monitor risk bi-weekly by getting updates from the team lead responsible for the at-risk task(s)</a:t>
                      </a:r>
                      <a:endParaRPr lang="en-US" sz="800" b="0" i="0" u="none" strike="noStrike" dirty="0">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Ensure that the risk is being monitored and does not become a greater risk. Updates received from team lead should include a status of the at-risk task.</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95733499"/>
                  </a:ext>
                </a:extLst>
              </a:tr>
              <a:tr h="236845">
                <a:tc>
                  <a:txBody>
                    <a:bodyPr/>
                    <a:lstStyle/>
                    <a:p>
                      <a:pPr algn="ctr" fontAlgn="ctr"/>
                      <a:r>
                        <a:rPr lang="en-US" sz="800" u="none" strike="noStrike">
                          <a:effectLst/>
                        </a:rPr>
                        <a:t>Would the risk make the task go over its predicted budget?</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should look at the estimated budget in their project plan to determine if the at-risk task in going over that predicted amount.</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3441665683"/>
                  </a:ext>
                </a:extLst>
              </a:tr>
              <a:tr h="394742">
                <a:tc>
                  <a:txBody>
                    <a:bodyPr/>
                    <a:lstStyle/>
                    <a:p>
                      <a:pPr algn="ctr" fontAlgn="ctr"/>
                      <a:r>
                        <a:rPr lang="en-US" sz="800" u="none" strike="noStrike">
                          <a:effectLst/>
                        </a:rPr>
                        <a:t>Does the risk make the project go cash flow negative?</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should look calculate the cost of other tasks happening concurrently to at-risk task as well as how much is expected to be paid for the delivery of the milestone to determine if the at-risk task sends the project to a negative cash flow.</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1063519981"/>
                  </a:ext>
                </a:extLst>
              </a:tr>
              <a:tr h="157896">
                <a:tc>
                  <a:txBody>
                    <a:bodyPr/>
                    <a:lstStyle/>
                    <a:p>
                      <a:pPr algn="ctr" fontAlgn="ctr"/>
                      <a:r>
                        <a:rPr lang="en-US" sz="800" u="none" strike="noStrike" dirty="0">
                          <a:effectLst/>
                        </a:rPr>
                        <a:t>Cut back on superfluous resources working on task</a:t>
                      </a:r>
                      <a:endParaRPr lang="en-US" sz="800" b="0" i="0" u="none" strike="noStrike" dirty="0">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Assign all non-essential resources on at-risk task to other tasks that need to be worked on.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2292076087"/>
                  </a:ext>
                </a:extLst>
              </a:tr>
              <a:tr h="157896">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Record risk on the RAID sheet and add its severity (high), mitigation plan, and contingency plan.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1240316075"/>
                  </a:ext>
                </a:extLst>
              </a:tr>
              <a:tr h="394742">
                <a:tc>
                  <a:txBody>
                    <a:bodyPr/>
                    <a:lstStyle/>
                    <a:p>
                      <a:pPr algn="ctr" fontAlgn="ctr"/>
                      <a:r>
                        <a:rPr lang="en-US" sz="800" u="none" strike="noStrike">
                          <a:effectLst/>
                        </a:rPr>
                        <a:t>Monitor risk weekly and receive updates from team where risk originated</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Make sure employee(s) working on at-risk task update project manager weekly about the budget of the task. Project manager should use these costs forecast the project budget and make adjustments to the project plan.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4203542761"/>
                  </a:ext>
                </a:extLst>
              </a:tr>
              <a:tr h="236845">
                <a:tc>
                  <a:txBody>
                    <a:bodyPr/>
                    <a:lstStyle/>
                    <a:p>
                      <a:pPr algn="ctr" fontAlgn="ctr"/>
                      <a:r>
                        <a:rPr lang="en-US" sz="800" u="none" strike="noStrike">
                          <a:effectLst/>
                        </a:rPr>
                        <a:t>How much does the task go over its assigned budget?</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Determine a numerical impact to the project budget that the risk would cause if it turned into an issue. </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1027018533"/>
                  </a:ext>
                </a:extLst>
              </a:tr>
              <a:tr h="315793">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will update the RAID sheet so that the risk has the appropriate severity associated with it (high) as well as a mitigation and contingency plan.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2011411832"/>
                  </a:ext>
                </a:extLst>
              </a:tr>
              <a:tr h="236845">
                <a:tc>
                  <a:txBody>
                    <a:bodyPr/>
                    <a:lstStyle/>
                    <a:p>
                      <a:pPr algn="ctr" fontAlgn="ctr"/>
                      <a:r>
                        <a:rPr lang="en-US" sz="800" u="none" strike="noStrike">
                          <a:effectLst/>
                        </a:rPr>
                        <a:t>Cut back resources working on task by 50%</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Take away 65% of the resources currently working on the assignment and allocate them to other tasks.</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3044776345"/>
                  </a:ext>
                </a:extLst>
              </a:tr>
              <a:tr h="394742">
                <a:tc>
                  <a:txBody>
                    <a:bodyPr/>
                    <a:lstStyle/>
                    <a:p>
                      <a:pPr algn="ctr" fontAlgn="ctr"/>
                      <a:r>
                        <a:rPr lang="en-US" sz="800" u="none" strike="noStrike">
                          <a:effectLst/>
                        </a:rPr>
                        <a:t>Monitor risk daily and receive updates from team where risk originated weekly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should check the risk daily to make sure task does not go over budget. The team working on the task should provide detailed breakdown of what part of the budget was spent to accomplish the task.</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765681544"/>
                  </a:ext>
                </a:extLst>
              </a:tr>
              <a:tr h="315793">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will update the RAID sheet so that the risk has the appropriate severity associated with it (medium) as well as a mitigation and contingency plan.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1013448322"/>
                  </a:ext>
                </a:extLst>
              </a:tr>
              <a:tr h="236845">
                <a:tc>
                  <a:txBody>
                    <a:bodyPr/>
                    <a:lstStyle/>
                    <a:p>
                      <a:pPr algn="ctr" fontAlgn="ctr"/>
                      <a:r>
                        <a:rPr lang="en-US" sz="800" u="none" strike="noStrike">
                          <a:effectLst/>
                        </a:rPr>
                        <a:t>Cut back resources working on task by 30%</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Take away 30% of the resources currently working on the assignment and allocate them to other tasks.</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3098895453"/>
                  </a:ext>
                </a:extLst>
              </a:tr>
              <a:tr h="394742">
                <a:tc>
                  <a:txBody>
                    <a:bodyPr/>
                    <a:lstStyle/>
                    <a:p>
                      <a:pPr algn="ctr" fontAlgn="ctr"/>
                      <a:r>
                        <a:rPr lang="en-US" sz="800" u="none" strike="noStrike">
                          <a:effectLst/>
                        </a:rPr>
                        <a:t>Monitor risk weekly and receive updates from team where risk originated bi-weekly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should check risk weekly to ensure it does not turn into an issue. The team working on the task should provide detailed breakdown of what part of the budget was spent to accomplish the task.</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1170708822"/>
                  </a:ext>
                </a:extLst>
              </a:tr>
              <a:tr h="315793">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a:effectLst/>
                        </a:rPr>
                        <a:t>Project manager will update the RAID sheet so that the risk has the appropriate severity associated with it (low) as well as a mitigation and contingency plan.</a:t>
                      </a:r>
                      <a:endParaRPr lang="en-US" sz="800" b="0" i="0" u="none" strike="noStrike">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2055115590"/>
                  </a:ext>
                </a:extLst>
              </a:tr>
              <a:tr h="236845">
                <a:tc>
                  <a:txBody>
                    <a:bodyPr/>
                    <a:lstStyle/>
                    <a:p>
                      <a:pPr algn="ctr" fontAlgn="ctr"/>
                      <a:r>
                        <a:rPr lang="en-US" sz="800" u="none" strike="noStrike">
                          <a:effectLst/>
                        </a:rPr>
                        <a:t>Cut back resources working on task by 10%</a:t>
                      </a:r>
                      <a:endParaRPr lang="en-US" sz="800" b="0" i="0" u="none" strike="noStrike">
                        <a:solidFill>
                          <a:srgbClr val="000000"/>
                        </a:solidFill>
                        <a:effectLst/>
                        <a:latin typeface="Calibri" panose="020F0502020204030204" pitchFamily="34" charset="0"/>
                      </a:endParaRPr>
                    </a:p>
                  </a:txBody>
                  <a:tcPr marL="2736" marR="2736" marT="2736" marB="0" anchor="ctr"/>
                </a:tc>
                <a:tc>
                  <a:txBody>
                    <a:bodyPr/>
                    <a:lstStyle/>
                    <a:p>
                      <a:pPr algn="ctr" fontAlgn="ctr"/>
                      <a:r>
                        <a:rPr lang="en-US" sz="800" u="none" strike="noStrike" dirty="0">
                          <a:effectLst/>
                        </a:rPr>
                        <a:t>Take away 10% of the resources currently working on the assignment and allocate them to other tasks.</a:t>
                      </a:r>
                      <a:endParaRPr lang="en-US" sz="800" b="0" i="0" u="none" strike="noStrike" dirty="0">
                        <a:solidFill>
                          <a:srgbClr val="000000"/>
                        </a:solidFill>
                        <a:effectLst/>
                        <a:latin typeface="Calibri" panose="020F0502020204030204" pitchFamily="34" charset="0"/>
                      </a:endParaRPr>
                    </a:p>
                  </a:txBody>
                  <a:tcPr marL="2736" marR="2736" marT="2736" marB="0" anchor="ctr"/>
                </a:tc>
                <a:extLst>
                  <a:ext uri="{0D108BD9-81ED-4DB2-BD59-A6C34878D82A}">
                    <a16:rowId xmlns:a16="http://schemas.microsoft.com/office/drawing/2014/main" val="2810909287"/>
                  </a:ext>
                </a:extLst>
              </a:tr>
            </a:tbl>
          </a:graphicData>
        </a:graphic>
      </p:graphicFrame>
    </p:spTree>
    <p:extLst>
      <p:ext uri="{BB962C8B-B14F-4D97-AF65-F5344CB8AC3E}">
        <p14:creationId xmlns:p14="http://schemas.microsoft.com/office/powerpoint/2010/main" val="111524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C3A421A-E370-4DC5-B9A9-87BA16C74F78}"/>
              </a:ext>
            </a:extLst>
          </p:cNvPr>
          <p:cNvGraphicFramePr>
            <a:graphicFrameLocks noGrp="1"/>
          </p:cNvGraphicFramePr>
          <p:nvPr>
            <p:extLst>
              <p:ext uri="{D42A27DB-BD31-4B8C-83A1-F6EECF244321}">
                <p14:modId xmlns:p14="http://schemas.microsoft.com/office/powerpoint/2010/main" val="3944624720"/>
              </p:ext>
            </p:extLst>
          </p:nvPr>
        </p:nvGraphicFramePr>
        <p:xfrm>
          <a:off x="0" y="266700"/>
          <a:ext cx="9144000" cy="4788457"/>
        </p:xfrm>
        <a:graphic>
          <a:graphicData uri="http://schemas.openxmlformats.org/drawingml/2006/table">
            <a:tbl>
              <a:tblPr>
                <a:tableStyleId>{5C22544A-7EE6-4342-B048-85BDC9FD1C3A}</a:tableStyleId>
              </a:tblPr>
              <a:tblGrid>
                <a:gridCol w="3863340">
                  <a:extLst>
                    <a:ext uri="{9D8B030D-6E8A-4147-A177-3AD203B41FA5}">
                      <a16:colId xmlns:a16="http://schemas.microsoft.com/office/drawing/2014/main" val="3920970590"/>
                    </a:ext>
                  </a:extLst>
                </a:gridCol>
                <a:gridCol w="5280660">
                  <a:extLst>
                    <a:ext uri="{9D8B030D-6E8A-4147-A177-3AD203B41FA5}">
                      <a16:colId xmlns:a16="http://schemas.microsoft.com/office/drawing/2014/main" val="1274958730"/>
                    </a:ext>
                  </a:extLst>
                </a:gridCol>
              </a:tblGrid>
              <a:tr h="370553">
                <a:tc>
                  <a:txBody>
                    <a:bodyPr/>
                    <a:lstStyle/>
                    <a:p>
                      <a:pPr algn="ctr" fontAlgn="ctr"/>
                      <a:r>
                        <a:rPr lang="en-US" sz="800" u="none" strike="noStrike">
                          <a:effectLst/>
                        </a:rPr>
                        <a:t>Monitor risk monthly and receive updates from team where risk originated monthly</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should check risk monthly to ensure that it is mitigated before moving on to new tasks. The team working on the task should provide detailed breakdown of what part of the budget was spent to accomplish the task.</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1508633092"/>
                  </a:ext>
                </a:extLst>
              </a:tr>
              <a:tr h="370553">
                <a:tc>
                  <a:txBody>
                    <a:bodyPr/>
                    <a:lstStyle/>
                    <a:p>
                      <a:pPr algn="ctr" fontAlgn="ctr"/>
                      <a:r>
                        <a:rPr lang="en-US" sz="800" u="none" strike="noStrike" dirty="0">
                          <a:effectLst/>
                        </a:rPr>
                        <a:t>Does the risk change the project/task scope?</a:t>
                      </a:r>
                      <a:endParaRPr lang="en-US" sz="800" b="0" i="0" u="none" strike="noStrike" dirty="0">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With the information provided from both the person who submitted the risk and the team lead who has jurisdiction over the task in which the risk was spotted, decide if the risk changes any part of the project or task's scope.</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760712678"/>
                  </a:ext>
                </a:extLst>
              </a:tr>
              <a:tr h="370553">
                <a:tc>
                  <a:txBody>
                    <a:bodyPr/>
                    <a:lstStyle/>
                    <a:p>
                      <a:pPr algn="ctr" fontAlgn="ctr"/>
                      <a:r>
                        <a:rPr lang="en-US" sz="800" u="none" strike="noStrike">
                          <a:effectLst/>
                        </a:rPr>
                        <a:t>Hold meeting with Requirements Engineer team lead</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Discuss risk further with Requirements Engineer Lead to determine what impact on the project's/task's scope this risk has. In this meeting, determine how much of a change in scope percentage this risk poses.</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1874465423"/>
                  </a:ext>
                </a:extLst>
              </a:tr>
              <a:tr h="296442">
                <a:tc>
                  <a:txBody>
                    <a:bodyPr/>
                    <a:lstStyle/>
                    <a:p>
                      <a:pPr algn="ctr" fontAlgn="ctr"/>
                      <a:r>
                        <a:rPr lang="en-US" sz="800" u="none" strike="noStrike">
                          <a:effectLst/>
                        </a:rPr>
                        <a:t>How much work does this risk add to the task?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should determine what percentage of work the risk may add to the at-risk task based upon the information provided by the Requirements Engineer Lead.</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055167202"/>
                  </a:ext>
                </a:extLst>
              </a:tr>
              <a:tr h="296442">
                <a:tc>
                  <a:txBody>
                    <a:bodyPr/>
                    <a:lstStyle/>
                    <a:p>
                      <a:pPr algn="ctr" fontAlgn="ctr"/>
                      <a:r>
                        <a:rPr lang="en-US" sz="800" u="none" strike="noStrike" dirty="0">
                          <a:effectLst/>
                        </a:rPr>
                        <a:t>Update RAID sheet – add severity, mitigation, and contingency</a:t>
                      </a:r>
                      <a:endParaRPr lang="en-US" sz="800" b="0" i="0" u="none" strike="noStrike" dirty="0">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update the RAID sheet so that the risk has the appropriate severity associated with it (high) as well as a mitigation and contingency plan.</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2404100706"/>
                  </a:ext>
                </a:extLst>
              </a:tr>
              <a:tr h="222332">
                <a:tc>
                  <a:txBody>
                    <a:bodyPr/>
                    <a:lstStyle/>
                    <a:p>
                      <a:pPr algn="ctr" fontAlgn="ctr"/>
                      <a:r>
                        <a:rPr lang="en-US" sz="800" u="none" strike="noStrike">
                          <a:effectLst/>
                        </a:rPr>
                        <a:t>Edit PMP to account for change in scope</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report change in scope on the PMP so that its permanently recorded and available for reference.</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4170724676"/>
                  </a:ext>
                </a:extLst>
              </a:tr>
              <a:tr h="222332">
                <a:tc>
                  <a:txBody>
                    <a:bodyPr/>
                    <a:lstStyle/>
                    <a:p>
                      <a:pPr algn="ctr" fontAlgn="ctr"/>
                      <a:r>
                        <a:rPr lang="en-US" sz="800" u="none" strike="noStrike">
                          <a:effectLst/>
                        </a:rPr>
                        <a:t>Allocate additional 25% of necessary resources to task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Ensure that the additional workload is met with additional resources to ensure task is completed on time.</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170722449"/>
                  </a:ext>
                </a:extLst>
              </a:tr>
              <a:tr h="222332">
                <a:tc>
                  <a:txBody>
                    <a:bodyPr/>
                    <a:lstStyle/>
                    <a:p>
                      <a:pPr algn="ctr" fontAlgn="ctr"/>
                      <a:r>
                        <a:rPr lang="en-US" sz="800" u="none" strike="noStrike">
                          <a:effectLst/>
                        </a:rPr>
                        <a:t>Have working team email PM updates weekly to monitor the development of the risk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Make sure that team responsible for working on at-risk task keeps project manager up to date with developments with the task.</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1844916560"/>
                  </a:ext>
                </a:extLst>
              </a:tr>
              <a:tr h="296442">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update the RAID sheet so that the risk has the appropriate severity associated with it (medium) as well as a mitigation and contingency plan.</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901397460"/>
                  </a:ext>
                </a:extLst>
              </a:tr>
              <a:tr h="222332">
                <a:tc>
                  <a:txBody>
                    <a:bodyPr/>
                    <a:lstStyle/>
                    <a:p>
                      <a:pPr algn="ctr" fontAlgn="ctr"/>
                      <a:r>
                        <a:rPr lang="en-US" sz="800" u="none" strike="noStrike">
                          <a:effectLst/>
                        </a:rPr>
                        <a:t>Edit PMP to account for change in scope</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report change in scope on the PMP so that its permanently recorded and available for reference.</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1294501895"/>
                  </a:ext>
                </a:extLst>
              </a:tr>
              <a:tr h="222332">
                <a:tc>
                  <a:txBody>
                    <a:bodyPr/>
                    <a:lstStyle/>
                    <a:p>
                      <a:pPr algn="ctr" fontAlgn="ctr"/>
                      <a:r>
                        <a:rPr lang="en-US" sz="800" u="none" strike="noStrike">
                          <a:effectLst/>
                        </a:rPr>
                        <a:t>Have working team come in on weekends to make up for additional work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Have the working team come in on weekends until all additional work is completed so that resources are not taken away from other tasks. </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977716773"/>
                  </a:ext>
                </a:extLst>
              </a:tr>
              <a:tr h="222332">
                <a:tc>
                  <a:txBody>
                    <a:bodyPr/>
                    <a:lstStyle/>
                    <a:p>
                      <a:pPr algn="ctr" fontAlgn="ctr"/>
                      <a:r>
                        <a:rPr lang="en-US" sz="800" u="none" strike="noStrike">
                          <a:effectLst/>
                        </a:rPr>
                        <a:t>Have working team email PM updates bi-weekly to monitor development of risk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Make sure that team responsible for working on at-risk task keeps project manager up to date with developments with the task.</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181383771"/>
                  </a:ext>
                </a:extLst>
              </a:tr>
              <a:tr h="296442">
                <a:tc>
                  <a:txBody>
                    <a:bodyPr/>
                    <a:lstStyle/>
                    <a:p>
                      <a:pPr algn="ctr" fontAlgn="ctr"/>
                      <a:r>
                        <a:rPr lang="en-US" sz="800" u="none" strike="noStrike">
                          <a:effectLst/>
                        </a:rPr>
                        <a:t>Update RAID sheet – add severity, mitigation, and contingency</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update the RAID sheet so that the risk has the appropriate severity associated with it (low) as well as a mitigation and contingency plan</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2090193340"/>
                  </a:ext>
                </a:extLst>
              </a:tr>
              <a:tr h="222332">
                <a:tc>
                  <a:txBody>
                    <a:bodyPr/>
                    <a:lstStyle/>
                    <a:p>
                      <a:pPr algn="ctr" fontAlgn="ctr"/>
                      <a:r>
                        <a:rPr lang="en-US" sz="800" u="none" strike="noStrike">
                          <a:effectLst/>
                        </a:rPr>
                        <a:t>Edit PMP to account for change in scope</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Project manager will report change in scope on the PMP so that its permanently recorded and available for reference.</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1166772438"/>
                  </a:ext>
                </a:extLst>
              </a:tr>
              <a:tr h="222332">
                <a:tc>
                  <a:txBody>
                    <a:bodyPr/>
                    <a:lstStyle/>
                    <a:p>
                      <a:pPr algn="ctr" fontAlgn="ctr"/>
                      <a:r>
                        <a:rPr lang="en-US" sz="800" u="none" strike="noStrike">
                          <a:effectLst/>
                        </a:rPr>
                        <a:t>Have working team spend 2 hours overtime on weekdays to account for additional work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Working team should spend additional hours working on at-risk task so that schedule is maintained and delivery of project is not delayed</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2344371350"/>
                  </a:ext>
                </a:extLst>
              </a:tr>
              <a:tr h="222332">
                <a:tc>
                  <a:txBody>
                    <a:bodyPr/>
                    <a:lstStyle/>
                    <a:p>
                      <a:pPr algn="ctr" fontAlgn="ctr"/>
                      <a:r>
                        <a:rPr lang="en-US" sz="800" u="none" strike="noStrike">
                          <a:effectLst/>
                        </a:rPr>
                        <a:t>Have working team email PM updates monthly to monitor development of risk</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a:effectLst/>
                        </a:rPr>
                        <a:t>Make sure that team responsible for working on at-risk task keeps project manager up to date with developments with the task.</a:t>
                      </a:r>
                      <a:endParaRPr lang="en-US" sz="800" b="0" i="0" u="none" strike="noStrike">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2623378362"/>
                  </a:ext>
                </a:extLst>
              </a:tr>
              <a:tr h="296442">
                <a:tc>
                  <a:txBody>
                    <a:bodyPr/>
                    <a:lstStyle/>
                    <a:p>
                      <a:pPr algn="ctr" fontAlgn="ctr"/>
                      <a:r>
                        <a:rPr lang="en-US" sz="800" u="none" strike="noStrike">
                          <a:effectLst/>
                        </a:rPr>
                        <a:t>Continue to monitor and mitigate risks until they are resolved</a:t>
                      </a:r>
                      <a:endParaRPr lang="en-US" sz="800" b="0" i="0" u="none" strike="noStrike">
                        <a:solidFill>
                          <a:srgbClr val="000000"/>
                        </a:solidFill>
                        <a:effectLst/>
                        <a:latin typeface="Calibri" panose="020F0502020204030204" pitchFamily="34" charset="0"/>
                      </a:endParaRPr>
                    </a:p>
                  </a:txBody>
                  <a:tcPr marL="2692" marR="2692" marT="2692" marB="0" anchor="ctr"/>
                </a:tc>
                <a:tc>
                  <a:txBody>
                    <a:bodyPr/>
                    <a:lstStyle/>
                    <a:p>
                      <a:pPr algn="ctr" fontAlgn="ctr"/>
                      <a:r>
                        <a:rPr lang="en-US" sz="800" u="none" strike="noStrike" dirty="0">
                          <a:effectLst/>
                        </a:rPr>
                        <a:t>All risks should be continued to monitored and actively mitigated in order to ensure that they do not turn into issues and affect the scope, budget, or schedule of the overall project.</a:t>
                      </a:r>
                      <a:endParaRPr lang="en-US" sz="800" b="0" i="0" u="none" strike="noStrike" dirty="0">
                        <a:solidFill>
                          <a:srgbClr val="000000"/>
                        </a:solidFill>
                        <a:effectLst/>
                        <a:latin typeface="Calibri" panose="020F0502020204030204" pitchFamily="34" charset="0"/>
                      </a:endParaRPr>
                    </a:p>
                  </a:txBody>
                  <a:tcPr marL="2692" marR="2692" marT="2692" marB="0" anchor="ctr"/>
                </a:tc>
                <a:extLst>
                  <a:ext uri="{0D108BD9-81ED-4DB2-BD59-A6C34878D82A}">
                    <a16:rowId xmlns:a16="http://schemas.microsoft.com/office/drawing/2014/main" val="3408204064"/>
                  </a:ext>
                </a:extLst>
              </a:tr>
            </a:tbl>
          </a:graphicData>
        </a:graphic>
      </p:graphicFrame>
    </p:spTree>
    <p:extLst>
      <p:ext uri="{BB962C8B-B14F-4D97-AF65-F5344CB8AC3E}">
        <p14:creationId xmlns:p14="http://schemas.microsoft.com/office/powerpoint/2010/main" val="385101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37B05C-7497-403D-863A-52D10D2583BD}"/>
              </a:ext>
            </a:extLst>
          </p:cNvPr>
          <p:cNvSpPr/>
          <p:nvPr/>
        </p:nvSpPr>
        <p:spPr>
          <a:xfrm>
            <a:off x="1536192" y="24003"/>
            <a:ext cx="5959602" cy="509549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val 4">
            <a:extLst>
              <a:ext uri="{FF2B5EF4-FFF2-40B4-BE49-F238E27FC236}">
                <a16:creationId xmlns:a16="http://schemas.microsoft.com/office/drawing/2014/main" id="{FE2DA215-AE79-4053-96D3-196079DBA222}"/>
              </a:ext>
            </a:extLst>
          </p:cNvPr>
          <p:cNvSpPr/>
          <p:nvPr/>
        </p:nvSpPr>
        <p:spPr>
          <a:xfrm>
            <a:off x="2345436" y="665226"/>
            <a:ext cx="4409694" cy="445427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Oval 5">
            <a:extLst>
              <a:ext uri="{FF2B5EF4-FFF2-40B4-BE49-F238E27FC236}">
                <a16:creationId xmlns:a16="http://schemas.microsoft.com/office/drawing/2014/main" id="{DFF45511-2478-4427-8436-A8A8D93BB3FA}"/>
              </a:ext>
            </a:extLst>
          </p:cNvPr>
          <p:cNvSpPr/>
          <p:nvPr/>
        </p:nvSpPr>
        <p:spPr>
          <a:xfrm>
            <a:off x="2852928" y="1591056"/>
            <a:ext cx="3360420" cy="352844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a:extLst>
              <a:ext uri="{FF2B5EF4-FFF2-40B4-BE49-F238E27FC236}">
                <a16:creationId xmlns:a16="http://schemas.microsoft.com/office/drawing/2014/main" id="{463CF1BC-0D55-4A50-9555-36799CF333F4}"/>
              </a:ext>
            </a:extLst>
          </p:cNvPr>
          <p:cNvSpPr/>
          <p:nvPr/>
        </p:nvSpPr>
        <p:spPr>
          <a:xfrm>
            <a:off x="3230118" y="2510028"/>
            <a:ext cx="2530602" cy="2609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Oval 7">
            <a:extLst>
              <a:ext uri="{FF2B5EF4-FFF2-40B4-BE49-F238E27FC236}">
                <a16:creationId xmlns:a16="http://schemas.microsoft.com/office/drawing/2014/main" id="{313F84DB-901D-45D1-88AF-51139CBA092F}"/>
              </a:ext>
            </a:extLst>
          </p:cNvPr>
          <p:cNvSpPr/>
          <p:nvPr/>
        </p:nvSpPr>
        <p:spPr>
          <a:xfrm>
            <a:off x="4376584" y="81237"/>
            <a:ext cx="807053" cy="5534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825" dirty="0">
                <a:solidFill>
                  <a:schemeClr val="tx1"/>
                </a:solidFill>
              </a:rPr>
              <a:t>UTD upper management</a:t>
            </a:r>
          </a:p>
        </p:txBody>
      </p:sp>
      <p:sp>
        <p:nvSpPr>
          <p:cNvPr id="9" name="Oval 8">
            <a:extLst>
              <a:ext uri="{FF2B5EF4-FFF2-40B4-BE49-F238E27FC236}">
                <a16:creationId xmlns:a16="http://schemas.microsoft.com/office/drawing/2014/main" id="{DEBCE19C-2012-459D-A5D8-C1BDDFA2D525}"/>
              </a:ext>
            </a:extLst>
          </p:cNvPr>
          <p:cNvSpPr/>
          <p:nvPr/>
        </p:nvSpPr>
        <p:spPr>
          <a:xfrm>
            <a:off x="2970133" y="1323674"/>
            <a:ext cx="678418" cy="6357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IT department</a:t>
            </a:r>
          </a:p>
        </p:txBody>
      </p:sp>
      <p:sp>
        <p:nvSpPr>
          <p:cNvPr id="10" name="Oval 9">
            <a:extLst>
              <a:ext uri="{FF2B5EF4-FFF2-40B4-BE49-F238E27FC236}">
                <a16:creationId xmlns:a16="http://schemas.microsoft.com/office/drawing/2014/main" id="{70AD2BFF-7F42-424D-B966-A23EC9CAE866}"/>
              </a:ext>
            </a:extLst>
          </p:cNvPr>
          <p:cNvSpPr/>
          <p:nvPr/>
        </p:nvSpPr>
        <p:spPr>
          <a:xfrm>
            <a:off x="2261378" y="789698"/>
            <a:ext cx="746379" cy="67688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Purchasing / procurement department</a:t>
            </a:r>
          </a:p>
        </p:txBody>
      </p:sp>
      <p:sp>
        <p:nvSpPr>
          <p:cNvPr id="11" name="Oval 10">
            <a:extLst>
              <a:ext uri="{FF2B5EF4-FFF2-40B4-BE49-F238E27FC236}">
                <a16:creationId xmlns:a16="http://schemas.microsoft.com/office/drawing/2014/main" id="{8220528F-10D8-404B-AC7E-6FADEEEA5625}"/>
              </a:ext>
            </a:extLst>
          </p:cNvPr>
          <p:cNvSpPr/>
          <p:nvPr/>
        </p:nvSpPr>
        <p:spPr>
          <a:xfrm>
            <a:off x="3360695" y="3456262"/>
            <a:ext cx="512146" cy="5208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Design team</a:t>
            </a:r>
          </a:p>
        </p:txBody>
      </p:sp>
      <p:sp>
        <p:nvSpPr>
          <p:cNvPr id="13" name="Oval 12">
            <a:extLst>
              <a:ext uri="{FF2B5EF4-FFF2-40B4-BE49-F238E27FC236}">
                <a16:creationId xmlns:a16="http://schemas.microsoft.com/office/drawing/2014/main" id="{7B6C46B7-77C8-4396-B489-AEB26D9F6AA3}"/>
              </a:ext>
            </a:extLst>
          </p:cNvPr>
          <p:cNvSpPr/>
          <p:nvPr/>
        </p:nvSpPr>
        <p:spPr>
          <a:xfrm>
            <a:off x="3688699" y="4343598"/>
            <a:ext cx="561213" cy="543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Testing/QA team</a:t>
            </a:r>
          </a:p>
        </p:txBody>
      </p:sp>
      <p:sp>
        <p:nvSpPr>
          <p:cNvPr id="15" name="Oval 14">
            <a:extLst>
              <a:ext uri="{FF2B5EF4-FFF2-40B4-BE49-F238E27FC236}">
                <a16:creationId xmlns:a16="http://schemas.microsoft.com/office/drawing/2014/main" id="{8A988197-6252-4AA4-82CB-80DF2A059BE9}"/>
              </a:ext>
            </a:extLst>
          </p:cNvPr>
          <p:cNvSpPr/>
          <p:nvPr/>
        </p:nvSpPr>
        <p:spPr>
          <a:xfrm>
            <a:off x="4210728" y="3713082"/>
            <a:ext cx="569383" cy="532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Internal project manager</a:t>
            </a:r>
          </a:p>
        </p:txBody>
      </p:sp>
      <p:sp>
        <p:nvSpPr>
          <p:cNvPr id="16" name="Oval 15">
            <a:extLst>
              <a:ext uri="{FF2B5EF4-FFF2-40B4-BE49-F238E27FC236}">
                <a16:creationId xmlns:a16="http://schemas.microsoft.com/office/drawing/2014/main" id="{297EF18E-3606-4569-9369-3819DB8E064D}"/>
              </a:ext>
            </a:extLst>
          </p:cNvPr>
          <p:cNvSpPr/>
          <p:nvPr/>
        </p:nvSpPr>
        <p:spPr>
          <a:xfrm>
            <a:off x="4572547" y="4449963"/>
            <a:ext cx="728706" cy="45468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Development team</a:t>
            </a:r>
          </a:p>
        </p:txBody>
      </p:sp>
      <p:sp>
        <p:nvSpPr>
          <p:cNvPr id="17" name="Oval 16">
            <a:extLst>
              <a:ext uri="{FF2B5EF4-FFF2-40B4-BE49-F238E27FC236}">
                <a16:creationId xmlns:a16="http://schemas.microsoft.com/office/drawing/2014/main" id="{3473E7AC-C78E-4532-9119-D3CE26A8FF3D}"/>
              </a:ext>
            </a:extLst>
          </p:cNvPr>
          <p:cNvSpPr/>
          <p:nvPr/>
        </p:nvSpPr>
        <p:spPr>
          <a:xfrm>
            <a:off x="4907896" y="3332812"/>
            <a:ext cx="678418" cy="4546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Deployment team</a:t>
            </a:r>
          </a:p>
        </p:txBody>
      </p:sp>
      <p:sp>
        <p:nvSpPr>
          <p:cNvPr id="18" name="Oval 17">
            <a:extLst>
              <a:ext uri="{FF2B5EF4-FFF2-40B4-BE49-F238E27FC236}">
                <a16:creationId xmlns:a16="http://schemas.microsoft.com/office/drawing/2014/main" id="{926A6824-936E-43D7-AD3B-DF5583F7584F}"/>
              </a:ext>
            </a:extLst>
          </p:cNvPr>
          <p:cNvSpPr/>
          <p:nvPr/>
        </p:nvSpPr>
        <p:spPr>
          <a:xfrm>
            <a:off x="4533139" y="1811491"/>
            <a:ext cx="700736" cy="6041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Hardware development manager</a:t>
            </a:r>
          </a:p>
        </p:txBody>
      </p:sp>
      <p:sp>
        <p:nvSpPr>
          <p:cNvPr id="19" name="Oval 18">
            <a:extLst>
              <a:ext uri="{FF2B5EF4-FFF2-40B4-BE49-F238E27FC236}">
                <a16:creationId xmlns:a16="http://schemas.microsoft.com/office/drawing/2014/main" id="{3F494471-B1F1-459E-AC25-E1085E94ACCE}"/>
              </a:ext>
            </a:extLst>
          </p:cNvPr>
          <p:cNvSpPr/>
          <p:nvPr/>
        </p:nvSpPr>
        <p:spPr>
          <a:xfrm>
            <a:off x="4048830" y="2854055"/>
            <a:ext cx="731281" cy="4159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Requirements team</a:t>
            </a:r>
          </a:p>
        </p:txBody>
      </p:sp>
      <p:sp>
        <p:nvSpPr>
          <p:cNvPr id="20" name="Oval 19">
            <a:extLst>
              <a:ext uri="{FF2B5EF4-FFF2-40B4-BE49-F238E27FC236}">
                <a16:creationId xmlns:a16="http://schemas.microsoft.com/office/drawing/2014/main" id="{FB435C03-F424-4A3F-B27F-B809289AAC8A}"/>
              </a:ext>
            </a:extLst>
          </p:cNvPr>
          <p:cNvSpPr/>
          <p:nvPr/>
        </p:nvSpPr>
        <p:spPr>
          <a:xfrm>
            <a:off x="3729701" y="1028346"/>
            <a:ext cx="883803" cy="415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network administrator(s)</a:t>
            </a:r>
          </a:p>
        </p:txBody>
      </p:sp>
      <p:sp>
        <p:nvSpPr>
          <p:cNvPr id="21" name="Oval 20">
            <a:extLst>
              <a:ext uri="{FF2B5EF4-FFF2-40B4-BE49-F238E27FC236}">
                <a16:creationId xmlns:a16="http://schemas.microsoft.com/office/drawing/2014/main" id="{C96EF7AC-5B16-4666-9E41-CB2EE2557CB5}"/>
              </a:ext>
            </a:extLst>
          </p:cNvPr>
          <p:cNvSpPr/>
          <p:nvPr/>
        </p:nvSpPr>
        <p:spPr>
          <a:xfrm>
            <a:off x="3687302" y="1889956"/>
            <a:ext cx="700736" cy="5782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database administrator</a:t>
            </a:r>
          </a:p>
        </p:txBody>
      </p:sp>
      <p:sp>
        <p:nvSpPr>
          <p:cNvPr id="22" name="Oval 21">
            <a:extLst>
              <a:ext uri="{FF2B5EF4-FFF2-40B4-BE49-F238E27FC236}">
                <a16:creationId xmlns:a16="http://schemas.microsoft.com/office/drawing/2014/main" id="{E7F306C4-6C6A-4450-A4FD-CABAC17D6D6C}"/>
              </a:ext>
            </a:extLst>
          </p:cNvPr>
          <p:cNvSpPr/>
          <p:nvPr/>
        </p:nvSpPr>
        <p:spPr>
          <a:xfrm>
            <a:off x="4753686" y="1046074"/>
            <a:ext cx="659564" cy="48677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sz="675" dirty="0">
                <a:solidFill>
                  <a:schemeClr val="tx1"/>
                </a:solidFill>
              </a:rPr>
              <a:t>Internal upper management</a:t>
            </a:r>
          </a:p>
        </p:txBody>
      </p:sp>
      <p:cxnSp>
        <p:nvCxnSpPr>
          <p:cNvPr id="3" name="Straight Connector 2">
            <a:extLst>
              <a:ext uri="{FF2B5EF4-FFF2-40B4-BE49-F238E27FC236}">
                <a16:creationId xmlns:a16="http://schemas.microsoft.com/office/drawing/2014/main" id="{E69D716D-8500-4E36-8C82-28968D10E78F}"/>
              </a:ext>
            </a:extLst>
          </p:cNvPr>
          <p:cNvCxnSpPr/>
          <p:nvPr/>
        </p:nvCxnSpPr>
        <p:spPr>
          <a:xfrm>
            <a:off x="500634" y="1466585"/>
            <a:ext cx="1707642" cy="0"/>
          </a:xfrm>
          <a:prstGeom prst="line">
            <a:avLst/>
          </a:prstGeom>
          <a:ln w="57150">
            <a:solidFill>
              <a:srgbClr val="DAE3F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64C3EC-47AE-4696-89F8-C35025F33A34}"/>
              </a:ext>
            </a:extLst>
          </p:cNvPr>
          <p:cNvSpPr txBox="1"/>
          <p:nvPr/>
        </p:nvSpPr>
        <p:spPr>
          <a:xfrm>
            <a:off x="500634" y="1189586"/>
            <a:ext cx="1035558" cy="253916"/>
          </a:xfrm>
          <a:prstGeom prst="rect">
            <a:avLst/>
          </a:prstGeom>
          <a:noFill/>
        </p:spPr>
        <p:txBody>
          <a:bodyPr wrap="square" rtlCol="0">
            <a:spAutoFit/>
          </a:bodyPr>
          <a:lstStyle/>
          <a:p>
            <a:r>
              <a:rPr lang="en-US" sz="1050" dirty="0"/>
              <a:t>Level 1</a:t>
            </a:r>
          </a:p>
        </p:txBody>
      </p:sp>
      <p:cxnSp>
        <p:nvCxnSpPr>
          <p:cNvPr id="25" name="Straight Connector 24">
            <a:extLst>
              <a:ext uri="{FF2B5EF4-FFF2-40B4-BE49-F238E27FC236}">
                <a16:creationId xmlns:a16="http://schemas.microsoft.com/office/drawing/2014/main" id="{556A8F1A-429C-42F7-89F6-C57EFD60426A}"/>
              </a:ext>
            </a:extLst>
          </p:cNvPr>
          <p:cNvCxnSpPr>
            <a:cxnSpLocks/>
          </p:cNvCxnSpPr>
          <p:nvPr/>
        </p:nvCxnSpPr>
        <p:spPr>
          <a:xfrm>
            <a:off x="500634" y="2388398"/>
            <a:ext cx="2021548" cy="0"/>
          </a:xfrm>
          <a:prstGeom prst="line">
            <a:avLst/>
          </a:prstGeom>
          <a:ln w="57150">
            <a:solidFill>
              <a:srgbClr val="B4C7E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D417EE-15BD-4452-A0DC-21E75A581AAD}"/>
              </a:ext>
            </a:extLst>
          </p:cNvPr>
          <p:cNvSpPr txBox="1"/>
          <p:nvPr/>
        </p:nvSpPr>
        <p:spPr>
          <a:xfrm>
            <a:off x="500634" y="2111399"/>
            <a:ext cx="1349464" cy="253916"/>
          </a:xfrm>
          <a:prstGeom prst="rect">
            <a:avLst/>
          </a:prstGeom>
          <a:noFill/>
        </p:spPr>
        <p:txBody>
          <a:bodyPr wrap="square" rtlCol="0">
            <a:spAutoFit/>
          </a:bodyPr>
          <a:lstStyle/>
          <a:p>
            <a:r>
              <a:rPr lang="en-US" sz="1050" dirty="0"/>
              <a:t>Level 2</a:t>
            </a:r>
          </a:p>
        </p:txBody>
      </p:sp>
      <p:cxnSp>
        <p:nvCxnSpPr>
          <p:cNvPr id="31" name="Straight Connector 30">
            <a:extLst>
              <a:ext uri="{FF2B5EF4-FFF2-40B4-BE49-F238E27FC236}">
                <a16:creationId xmlns:a16="http://schemas.microsoft.com/office/drawing/2014/main" id="{B4CAC675-1C60-480B-BCF6-8E2483FBDA3A}"/>
              </a:ext>
            </a:extLst>
          </p:cNvPr>
          <p:cNvCxnSpPr>
            <a:cxnSpLocks/>
          </p:cNvCxnSpPr>
          <p:nvPr/>
        </p:nvCxnSpPr>
        <p:spPr>
          <a:xfrm>
            <a:off x="500634" y="3067729"/>
            <a:ext cx="2553522" cy="0"/>
          </a:xfrm>
          <a:prstGeom prst="line">
            <a:avLst/>
          </a:prstGeom>
          <a:ln w="57150">
            <a:solidFill>
              <a:srgbClr val="8FAADC"/>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B85686-AEDB-477E-9B96-597F12242DB9}"/>
              </a:ext>
            </a:extLst>
          </p:cNvPr>
          <p:cNvSpPr txBox="1"/>
          <p:nvPr/>
        </p:nvSpPr>
        <p:spPr>
          <a:xfrm>
            <a:off x="500634" y="2790730"/>
            <a:ext cx="1349464" cy="253916"/>
          </a:xfrm>
          <a:prstGeom prst="rect">
            <a:avLst/>
          </a:prstGeom>
          <a:noFill/>
          <a:ln>
            <a:noFill/>
          </a:ln>
        </p:spPr>
        <p:txBody>
          <a:bodyPr wrap="square" rtlCol="0">
            <a:spAutoFit/>
          </a:bodyPr>
          <a:lstStyle/>
          <a:p>
            <a:r>
              <a:rPr lang="en-US" sz="1050" dirty="0"/>
              <a:t>Level 3</a:t>
            </a:r>
          </a:p>
        </p:txBody>
      </p:sp>
      <p:cxnSp>
        <p:nvCxnSpPr>
          <p:cNvPr id="34" name="Straight Connector 33">
            <a:extLst>
              <a:ext uri="{FF2B5EF4-FFF2-40B4-BE49-F238E27FC236}">
                <a16:creationId xmlns:a16="http://schemas.microsoft.com/office/drawing/2014/main" id="{C449390A-8006-4567-825A-EA11E31DB38D}"/>
              </a:ext>
            </a:extLst>
          </p:cNvPr>
          <p:cNvCxnSpPr>
            <a:cxnSpLocks/>
          </p:cNvCxnSpPr>
          <p:nvPr/>
        </p:nvCxnSpPr>
        <p:spPr>
          <a:xfrm>
            <a:off x="500634" y="4226210"/>
            <a:ext cx="2955798"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DB041F8-9ACE-4206-956B-FB9F528E6873}"/>
              </a:ext>
            </a:extLst>
          </p:cNvPr>
          <p:cNvSpPr txBox="1"/>
          <p:nvPr/>
        </p:nvSpPr>
        <p:spPr>
          <a:xfrm>
            <a:off x="500634" y="3949211"/>
            <a:ext cx="1349464" cy="253916"/>
          </a:xfrm>
          <a:prstGeom prst="rect">
            <a:avLst/>
          </a:prstGeom>
          <a:noFill/>
        </p:spPr>
        <p:txBody>
          <a:bodyPr wrap="square" rtlCol="0">
            <a:spAutoFit/>
          </a:bodyPr>
          <a:lstStyle/>
          <a:p>
            <a:r>
              <a:rPr lang="en-US" sz="1050" dirty="0"/>
              <a:t>Level 4</a:t>
            </a:r>
          </a:p>
        </p:txBody>
      </p:sp>
      <p:sp>
        <p:nvSpPr>
          <p:cNvPr id="2" name="TextBox 1">
            <a:extLst>
              <a:ext uri="{FF2B5EF4-FFF2-40B4-BE49-F238E27FC236}">
                <a16:creationId xmlns:a16="http://schemas.microsoft.com/office/drawing/2014/main" id="{AFECA7B2-6F30-410F-B2AA-675B6C7FC243}"/>
              </a:ext>
            </a:extLst>
          </p:cNvPr>
          <p:cNvSpPr txBox="1"/>
          <p:nvPr/>
        </p:nvSpPr>
        <p:spPr>
          <a:xfrm>
            <a:off x="6497250" y="39570"/>
            <a:ext cx="2551176" cy="253916"/>
          </a:xfrm>
          <a:prstGeom prst="rect">
            <a:avLst/>
          </a:prstGeom>
          <a:noFill/>
        </p:spPr>
        <p:txBody>
          <a:bodyPr wrap="square" rtlCol="0">
            <a:spAutoFit/>
          </a:bodyPr>
          <a:lstStyle/>
          <a:p>
            <a:r>
              <a:rPr lang="en-US" sz="1050" b="1" dirty="0">
                <a:solidFill>
                  <a:schemeClr val="accent2"/>
                </a:solidFill>
              </a:rPr>
              <a:t>Mohammad Asif, Everett McCrea</a:t>
            </a:r>
          </a:p>
        </p:txBody>
      </p:sp>
    </p:spTree>
    <p:extLst>
      <p:ext uri="{BB962C8B-B14F-4D97-AF65-F5344CB8AC3E}">
        <p14:creationId xmlns:p14="http://schemas.microsoft.com/office/powerpoint/2010/main" val="118594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24FCA54C-2E1C-4F87-999B-28D01236B7CB}"/>
              </a:ext>
            </a:extLst>
          </p:cNvPr>
          <p:cNvCxnSpPr>
            <a:cxnSpLocks/>
          </p:cNvCxnSpPr>
          <p:nvPr/>
        </p:nvCxnSpPr>
        <p:spPr>
          <a:xfrm flipV="1">
            <a:off x="425196" y="212598"/>
            <a:ext cx="0" cy="45880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610C31-75BE-4916-B2EB-C9B060C83E4E}"/>
              </a:ext>
            </a:extLst>
          </p:cNvPr>
          <p:cNvCxnSpPr>
            <a:cxnSpLocks/>
          </p:cNvCxnSpPr>
          <p:nvPr/>
        </p:nvCxnSpPr>
        <p:spPr>
          <a:xfrm>
            <a:off x="404693" y="4795510"/>
            <a:ext cx="840426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6824DB-B7B6-44D1-9585-C52CEF043F60}"/>
              </a:ext>
            </a:extLst>
          </p:cNvPr>
          <p:cNvSpPr txBox="1"/>
          <p:nvPr/>
        </p:nvSpPr>
        <p:spPr>
          <a:xfrm rot="16200000">
            <a:off x="-406716" y="2192237"/>
            <a:ext cx="1225244" cy="461665"/>
          </a:xfrm>
          <a:prstGeom prst="rect">
            <a:avLst/>
          </a:prstGeom>
          <a:noFill/>
        </p:spPr>
        <p:txBody>
          <a:bodyPr wrap="square" rtlCol="0">
            <a:spAutoFit/>
          </a:bodyPr>
          <a:lstStyle/>
          <a:p>
            <a:r>
              <a:rPr lang="en-US" sz="2400" dirty="0">
                <a:solidFill>
                  <a:schemeClr val="bg1"/>
                </a:solidFill>
              </a:rPr>
              <a:t>Power</a:t>
            </a:r>
          </a:p>
        </p:txBody>
      </p:sp>
      <p:sp>
        <p:nvSpPr>
          <p:cNvPr id="14" name="TextBox 13">
            <a:extLst>
              <a:ext uri="{FF2B5EF4-FFF2-40B4-BE49-F238E27FC236}">
                <a16:creationId xmlns:a16="http://schemas.microsoft.com/office/drawing/2014/main" id="{1A0871E8-54CC-45FE-B4D2-5039F87E4E3A}"/>
              </a:ext>
            </a:extLst>
          </p:cNvPr>
          <p:cNvSpPr txBox="1"/>
          <p:nvPr/>
        </p:nvSpPr>
        <p:spPr>
          <a:xfrm>
            <a:off x="3879059" y="4743451"/>
            <a:ext cx="1744497" cy="461665"/>
          </a:xfrm>
          <a:prstGeom prst="rect">
            <a:avLst/>
          </a:prstGeom>
          <a:noFill/>
        </p:spPr>
        <p:txBody>
          <a:bodyPr wrap="square" rtlCol="0">
            <a:spAutoFit/>
          </a:bodyPr>
          <a:lstStyle/>
          <a:p>
            <a:r>
              <a:rPr lang="en-US" sz="2400" dirty="0">
                <a:solidFill>
                  <a:schemeClr val="bg1"/>
                </a:solidFill>
              </a:rPr>
              <a:t>Influence</a:t>
            </a:r>
          </a:p>
        </p:txBody>
      </p:sp>
      <p:cxnSp>
        <p:nvCxnSpPr>
          <p:cNvPr id="16" name="Straight Connector 15">
            <a:extLst>
              <a:ext uri="{FF2B5EF4-FFF2-40B4-BE49-F238E27FC236}">
                <a16:creationId xmlns:a16="http://schemas.microsoft.com/office/drawing/2014/main" id="{0B6170C3-1324-4B1E-A7CF-CA08241F21A9}"/>
              </a:ext>
            </a:extLst>
          </p:cNvPr>
          <p:cNvCxnSpPr/>
          <p:nvPr/>
        </p:nvCxnSpPr>
        <p:spPr>
          <a:xfrm>
            <a:off x="425197" y="2443163"/>
            <a:ext cx="8254460" cy="0"/>
          </a:xfrm>
          <a:prstGeom prst="line">
            <a:avLst/>
          </a:prstGeom>
          <a:ln w="381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F57D71-B1FD-4045-A1E0-AB3F9BDB3387}"/>
              </a:ext>
            </a:extLst>
          </p:cNvPr>
          <p:cNvCxnSpPr>
            <a:cxnSpLocks/>
          </p:cNvCxnSpPr>
          <p:nvPr/>
        </p:nvCxnSpPr>
        <p:spPr>
          <a:xfrm flipV="1">
            <a:off x="4552426" y="100013"/>
            <a:ext cx="0" cy="4643439"/>
          </a:xfrm>
          <a:prstGeom prst="line">
            <a:avLst/>
          </a:prstGeom>
          <a:ln w="381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746E958-548E-48B3-B132-8622E3829C61}"/>
              </a:ext>
            </a:extLst>
          </p:cNvPr>
          <p:cNvSpPr txBox="1"/>
          <p:nvPr/>
        </p:nvSpPr>
        <p:spPr>
          <a:xfrm>
            <a:off x="439269" y="2198444"/>
            <a:ext cx="1127709" cy="253916"/>
          </a:xfrm>
          <a:prstGeom prst="rect">
            <a:avLst/>
          </a:prstGeom>
          <a:noFill/>
        </p:spPr>
        <p:txBody>
          <a:bodyPr wrap="square" rtlCol="0">
            <a:spAutoFit/>
          </a:bodyPr>
          <a:lstStyle/>
          <a:p>
            <a:r>
              <a:rPr lang="en-US" sz="1050" dirty="0">
                <a:solidFill>
                  <a:srgbClr val="FFFF00"/>
                </a:solidFill>
              </a:rPr>
              <a:t>Keep satisfied</a:t>
            </a:r>
          </a:p>
        </p:txBody>
      </p:sp>
      <p:sp>
        <p:nvSpPr>
          <p:cNvPr id="22" name="TextBox 21">
            <a:extLst>
              <a:ext uri="{FF2B5EF4-FFF2-40B4-BE49-F238E27FC236}">
                <a16:creationId xmlns:a16="http://schemas.microsoft.com/office/drawing/2014/main" id="{D3C744A4-410F-4055-9D7C-4C118B654307}"/>
              </a:ext>
            </a:extLst>
          </p:cNvPr>
          <p:cNvSpPr txBox="1"/>
          <p:nvPr/>
        </p:nvSpPr>
        <p:spPr>
          <a:xfrm>
            <a:off x="451983" y="2456333"/>
            <a:ext cx="935827" cy="253916"/>
          </a:xfrm>
          <a:prstGeom prst="rect">
            <a:avLst/>
          </a:prstGeom>
          <a:noFill/>
        </p:spPr>
        <p:txBody>
          <a:bodyPr wrap="square" rtlCol="0">
            <a:spAutoFit/>
          </a:bodyPr>
          <a:lstStyle/>
          <a:p>
            <a:r>
              <a:rPr lang="en-US" sz="1050" dirty="0">
                <a:solidFill>
                  <a:srgbClr val="FFFF00"/>
                </a:solidFill>
              </a:rPr>
              <a:t>Monitor</a:t>
            </a:r>
          </a:p>
        </p:txBody>
      </p:sp>
      <p:sp>
        <p:nvSpPr>
          <p:cNvPr id="23" name="TextBox 22">
            <a:extLst>
              <a:ext uri="{FF2B5EF4-FFF2-40B4-BE49-F238E27FC236}">
                <a16:creationId xmlns:a16="http://schemas.microsoft.com/office/drawing/2014/main" id="{9DC1D2DF-D2E5-4D8B-8063-E48DC29798AE}"/>
              </a:ext>
            </a:extLst>
          </p:cNvPr>
          <p:cNvSpPr txBox="1"/>
          <p:nvPr/>
        </p:nvSpPr>
        <p:spPr>
          <a:xfrm>
            <a:off x="4578862" y="2198444"/>
            <a:ext cx="1227575" cy="253916"/>
          </a:xfrm>
          <a:prstGeom prst="rect">
            <a:avLst/>
          </a:prstGeom>
          <a:noFill/>
        </p:spPr>
        <p:txBody>
          <a:bodyPr wrap="square" rtlCol="0">
            <a:spAutoFit/>
          </a:bodyPr>
          <a:lstStyle/>
          <a:p>
            <a:r>
              <a:rPr lang="en-US" sz="1050" dirty="0">
                <a:solidFill>
                  <a:srgbClr val="FFFF00"/>
                </a:solidFill>
              </a:rPr>
              <a:t>Manage closely</a:t>
            </a:r>
          </a:p>
        </p:txBody>
      </p:sp>
      <p:sp>
        <p:nvSpPr>
          <p:cNvPr id="24" name="TextBox 23">
            <a:extLst>
              <a:ext uri="{FF2B5EF4-FFF2-40B4-BE49-F238E27FC236}">
                <a16:creationId xmlns:a16="http://schemas.microsoft.com/office/drawing/2014/main" id="{840A6DA5-120E-4873-9A23-3AC543D9702A}"/>
              </a:ext>
            </a:extLst>
          </p:cNvPr>
          <p:cNvSpPr txBox="1"/>
          <p:nvPr/>
        </p:nvSpPr>
        <p:spPr>
          <a:xfrm>
            <a:off x="4591575" y="2456333"/>
            <a:ext cx="1458163" cy="253916"/>
          </a:xfrm>
          <a:prstGeom prst="rect">
            <a:avLst/>
          </a:prstGeom>
          <a:noFill/>
        </p:spPr>
        <p:txBody>
          <a:bodyPr wrap="square" rtlCol="0">
            <a:spAutoFit/>
          </a:bodyPr>
          <a:lstStyle/>
          <a:p>
            <a:r>
              <a:rPr lang="en-US" sz="1050" dirty="0">
                <a:solidFill>
                  <a:srgbClr val="FFFF00"/>
                </a:solidFill>
              </a:rPr>
              <a:t>Keep informed</a:t>
            </a:r>
          </a:p>
        </p:txBody>
      </p:sp>
      <p:sp>
        <p:nvSpPr>
          <p:cNvPr id="25" name="Oval 24">
            <a:extLst>
              <a:ext uri="{FF2B5EF4-FFF2-40B4-BE49-F238E27FC236}">
                <a16:creationId xmlns:a16="http://schemas.microsoft.com/office/drawing/2014/main" id="{40686F08-2010-4FE4-A3A5-8239770B882E}"/>
              </a:ext>
            </a:extLst>
          </p:cNvPr>
          <p:cNvSpPr/>
          <p:nvPr/>
        </p:nvSpPr>
        <p:spPr>
          <a:xfrm>
            <a:off x="4935123" y="4254813"/>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26" name="TextBox 25">
            <a:extLst>
              <a:ext uri="{FF2B5EF4-FFF2-40B4-BE49-F238E27FC236}">
                <a16:creationId xmlns:a16="http://schemas.microsoft.com/office/drawing/2014/main" id="{27F8379B-C0F8-4330-B7F6-DE10646DB9F8}"/>
              </a:ext>
            </a:extLst>
          </p:cNvPr>
          <p:cNvSpPr txBox="1"/>
          <p:nvPr/>
        </p:nvSpPr>
        <p:spPr>
          <a:xfrm>
            <a:off x="4474209" y="4369106"/>
            <a:ext cx="1007551" cy="369332"/>
          </a:xfrm>
          <a:prstGeom prst="rect">
            <a:avLst/>
          </a:prstGeom>
          <a:noFill/>
        </p:spPr>
        <p:txBody>
          <a:bodyPr wrap="square" rtlCol="0">
            <a:spAutoFit/>
          </a:bodyPr>
          <a:lstStyle/>
          <a:p>
            <a:pPr algn="ctr"/>
            <a:r>
              <a:rPr lang="en-US" sz="900" dirty="0">
                <a:solidFill>
                  <a:schemeClr val="bg1"/>
                </a:solidFill>
              </a:rPr>
              <a:t>UTD upper management</a:t>
            </a:r>
          </a:p>
        </p:txBody>
      </p:sp>
      <p:sp>
        <p:nvSpPr>
          <p:cNvPr id="27" name="Oval 26">
            <a:extLst>
              <a:ext uri="{FF2B5EF4-FFF2-40B4-BE49-F238E27FC236}">
                <a16:creationId xmlns:a16="http://schemas.microsoft.com/office/drawing/2014/main" id="{73111FFD-7DD7-479E-98A0-2D28312EED5B}"/>
              </a:ext>
            </a:extLst>
          </p:cNvPr>
          <p:cNvSpPr/>
          <p:nvPr/>
        </p:nvSpPr>
        <p:spPr>
          <a:xfrm>
            <a:off x="5871992" y="3038734"/>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28" name="TextBox 27">
            <a:extLst>
              <a:ext uri="{FF2B5EF4-FFF2-40B4-BE49-F238E27FC236}">
                <a16:creationId xmlns:a16="http://schemas.microsoft.com/office/drawing/2014/main" id="{0B6DA709-3587-4568-B308-11FC534A0327}"/>
              </a:ext>
            </a:extLst>
          </p:cNvPr>
          <p:cNvSpPr txBox="1"/>
          <p:nvPr/>
        </p:nvSpPr>
        <p:spPr>
          <a:xfrm>
            <a:off x="5411078" y="3153026"/>
            <a:ext cx="1007551" cy="369332"/>
          </a:xfrm>
          <a:prstGeom prst="rect">
            <a:avLst/>
          </a:prstGeom>
          <a:noFill/>
        </p:spPr>
        <p:txBody>
          <a:bodyPr wrap="square" rtlCol="0">
            <a:spAutoFit/>
          </a:bodyPr>
          <a:lstStyle/>
          <a:p>
            <a:pPr algn="ctr"/>
            <a:r>
              <a:rPr lang="en-US" sz="900" dirty="0">
                <a:solidFill>
                  <a:schemeClr val="bg1"/>
                </a:solidFill>
              </a:rPr>
              <a:t>UTD IT department</a:t>
            </a:r>
          </a:p>
        </p:txBody>
      </p:sp>
      <p:sp>
        <p:nvSpPr>
          <p:cNvPr id="29" name="Oval 28">
            <a:extLst>
              <a:ext uri="{FF2B5EF4-FFF2-40B4-BE49-F238E27FC236}">
                <a16:creationId xmlns:a16="http://schemas.microsoft.com/office/drawing/2014/main" id="{69441FA3-3A92-4F6F-A4F6-94FA737EF907}"/>
              </a:ext>
            </a:extLst>
          </p:cNvPr>
          <p:cNvSpPr/>
          <p:nvPr/>
        </p:nvSpPr>
        <p:spPr>
          <a:xfrm>
            <a:off x="865607" y="3308000"/>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0" name="TextBox 29">
            <a:extLst>
              <a:ext uri="{FF2B5EF4-FFF2-40B4-BE49-F238E27FC236}">
                <a16:creationId xmlns:a16="http://schemas.microsoft.com/office/drawing/2014/main" id="{66152DAA-31BC-41AE-B52C-1A4C228765AA}"/>
              </a:ext>
            </a:extLst>
          </p:cNvPr>
          <p:cNvSpPr txBox="1"/>
          <p:nvPr/>
        </p:nvSpPr>
        <p:spPr>
          <a:xfrm>
            <a:off x="404693" y="3422293"/>
            <a:ext cx="1007551" cy="507831"/>
          </a:xfrm>
          <a:prstGeom prst="rect">
            <a:avLst/>
          </a:prstGeom>
          <a:noFill/>
        </p:spPr>
        <p:txBody>
          <a:bodyPr wrap="square" rtlCol="0">
            <a:spAutoFit/>
          </a:bodyPr>
          <a:lstStyle/>
          <a:p>
            <a:pPr algn="ctr"/>
            <a:r>
              <a:rPr lang="en-US" sz="900" dirty="0">
                <a:solidFill>
                  <a:schemeClr val="bg1"/>
                </a:solidFill>
              </a:rPr>
              <a:t>Purchasing/ procurement department</a:t>
            </a:r>
          </a:p>
        </p:txBody>
      </p:sp>
      <p:sp>
        <p:nvSpPr>
          <p:cNvPr id="31" name="Oval 30">
            <a:extLst>
              <a:ext uri="{FF2B5EF4-FFF2-40B4-BE49-F238E27FC236}">
                <a16:creationId xmlns:a16="http://schemas.microsoft.com/office/drawing/2014/main" id="{EBEAE537-D642-49A9-8677-3C071FF520BC}"/>
              </a:ext>
            </a:extLst>
          </p:cNvPr>
          <p:cNvSpPr/>
          <p:nvPr/>
        </p:nvSpPr>
        <p:spPr>
          <a:xfrm>
            <a:off x="8399092" y="85290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2" name="TextBox 31">
            <a:extLst>
              <a:ext uri="{FF2B5EF4-FFF2-40B4-BE49-F238E27FC236}">
                <a16:creationId xmlns:a16="http://schemas.microsoft.com/office/drawing/2014/main" id="{AEB89F34-BB08-4BB5-9E08-24C5BB49E2DF}"/>
              </a:ext>
            </a:extLst>
          </p:cNvPr>
          <p:cNvSpPr txBox="1"/>
          <p:nvPr/>
        </p:nvSpPr>
        <p:spPr>
          <a:xfrm>
            <a:off x="7938178" y="967200"/>
            <a:ext cx="1007551" cy="230832"/>
          </a:xfrm>
          <a:prstGeom prst="rect">
            <a:avLst/>
          </a:prstGeom>
          <a:noFill/>
        </p:spPr>
        <p:txBody>
          <a:bodyPr wrap="square" rtlCol="0">
            <a:spAutoFit/>
          </a:bodyPr>
          <a:lstStyle/>
          <a:p>
            <a:pPr algn="ctr"/>
            <a:r>
              <a:rPr lang="en-US" sz="900" dirty="0">
                <a:solidFill>
                  <a:schemeClr val="bg1"/>
                </a:solidFill>
              </a:rPr>
              <a:t>Design Team</a:t>
            </a:r>
          </a:p>
        </p:txBody>
      </p:sp>
      <p:sp>
        <p:nvSpPr>
          <p:cNvPr id="35" name="Oval 34">
            <a:extLst>
              <a:ext uri="{FF2B5EF4-FFF2-40B4-BE49-F238E27FC236}">
                <a16:creationId xmlns:a16="http://schemas.microsoft.com/office/drawing/2014/main" id="{5A8974F1-620C-4FC8-A127-B31750A4F083}"/>
              </a:ext>
            </a:extLst>
          </p:cNvPr>
          <p:cNvSpPr/>
          <p:nvPr/>
        </p:nvSpPr>
        <p:spPr>
          <a:xfrm>
            <a:off x="7299065" y="66945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6" name="TextBox 35">
            <a:extLst>
              <a:ext uri="{FF2B5EF4-FFF2-40B4-BE49-F238E27FC236}">
                <a16:creationId xmlns:a16="http://schemas.microsoft.com/office/drawing/2014/main" id="{2D825D14-10F2-4A00-BF1E-082167E286E7}"/>
              </a:ext>
            </a:extLst>
          </p:cNvPr>
          <p:cNvSpPr txBox="1"/>
          <p:nvPr/>
        </p:nvSpPr>
        <p:spPr>
          <a:xfrm>
            <a:off x="6838151" y="783751"/>
            <a:ext cx="1007551" cy="369332"/>
          </a:xfrm>
          <a:prstGeom prst="rect">
            <a:avLst/>
          </a:prstGeom>
          <a:noFill/>
        </p:spPr>
        <p:txBody>
          <a:bodyPr wrap="square" rtlCol="0">
            <a:spAutoFit/>
          </a:bodyPr>
          <a:lstStyle/>
          <a:p>
            <a:pPr algn="ctr"/>
            <a:r>
              <a:rPr lang="en-US" sz="900" dirty="0">
                <a:solidFill>
                  <a:schemeClr val="bg1"/>
                </a:solidFill>
              </a:rPr>
              <a:t>Testing/ QA team</a:t>
            </a:r>
          </a:p>
        </p:txBody>
      </p:sp>
      <p:sp>
        <p:nvSpPr>
          <p:cNvPr id="37" name="Oval 36">
            <a:extLst>
              <a:ext uri="{FF2B5EF4-FFF2-40B4-BE49-F238E27FC236}">
                <a16:creationId xmlns:a16="http://schemas.microsoft.com/office/drawing/2014/main" id="{5918BEBE-6B45-49E3-B7C5-35917FB4AEC6}"/>
              </a:ext>
            </a:extLst>
          </p:cNvPr>
          <p:cNvSpPr/>
          <p:nvPr/>
        </p:nvSpPr>
        <p:spPr>
          <a:xfrm>
            <a:off x="1438399" y="4311886"/>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8" name="TextBox 37">
            <a:extLst>
              <a:ext uri="{FF2B5EF4-FFF2-40B4-BE49-F238E27FC236}">
                <a16:creationId xmlns:a16="http://schemas.microsoft.com/office/drawing/2014/main" id="{87CD2DE7-504E-4B1A-AC89-46753BC1E83E}"/>
              </a:ext>
            </a:extLst>
          </p:cNvPr>
          <p:cNvSpPr txBox="1"/>
          <p:nvPr/>
        </p:nvSpPr>
        <p:spPr>
          <a:xfrm>
            <a:off x="977485" y="4426178"/>
            <a:ext cx="1007551" cy="369332"/>
          </a:xfrm>
          <a:prstGeom prst="rect">
            <a:avLst/>
          </a:prstGeom>
          <a:noFill/>
        </p:spPr>
        <p:txBody>
          <a:bodyPr wrap="square" rtlCol="0">
            <a:spAutoFit/>
          </a:bodyPr>
          <a:lstStyle/>
          <a:p>
            <a:pPr algn="ctr"/>
            <a:r>
              <a:rPr lang="en-US" sz="900" dirty="0">
                <a:solidFill>
                  <a:schemeClr val="bg1"/>
                </a:solidFill>
              </a:rPr>
              <a:t>App distribution stores</a:t>
            </a:r>
          </a:p>
        </p:txBody>
      </p:sp>
      <p:sp>
        <p:nvSpPr>
          <p:cNvPr id="39" name="Oval 38">
            <a:extLst>
              <a:ext uri="{FF2B5EF4-FFF2-40B4-BE49-F238E27FC236}">
                <a16:creationId xmlns:a16="http://schemas.microsoft.com/office/drawing/2014/main" id="{4075CA44-D717-48B1-B49B-4CE3D5B773EA}"/>
              </a:ext>
            </a:extLst>
          </p:cNvPr>
          <p:cNvSpPr/>
          <p:nvPr/>
        </p:nvSpPr>
        <p:spPr>
          <a:xfrm>
            <a:off x="8354758" y="21095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0" name="TextBox 39">
            <a:extLst>
              <a:ext uri="{FF2B5EF4-FFF2-40B4-BE49-F238E27FC236}">
                <a16:creationId xmlns:a16="http://schemas.microsoft.com/office/drawing/2014/main" id="{510F2647-453C-4269-BBD0-DAE2AC3E9502}"/>
              </a:ext>
            </a:extLst>
          </p:cNvPr>
          <p:cNvSpPr txBox="1"/>
          <p:nvPr/>
        </p:nvSpPr>
        <p:spPr>
          <a:xfrm>
            <a:off x="7893844" y="325251"/>
            <a:ext cx="1007551" cy="369332"/>
          </a:xfrm>
          <a:prstGeom prst="rect">
            <a:avLst/>
          </a:prstGeom>
          <a:noFill/>
        </p:spPr>
        <p:txBody>
          <a:bodyPr wrap="square" rtlCol="0">
            <a:spAutoFit/>
          </a:bodyPr>
          <a:lstStyle/>
          <a:p>
            <a:pPr algn="ctr"/>
            <a:r>
              <a:rPr lang="en-US" sz="900" dirty="0">
                <a:solidFill>
                  <a:schemeClr val="bg1"/>
                </a:solidFill>
              </a:rPr>
              <a:t>Internal project manager</a:t>
            </a:r>
          </a:p>
        </p:txBody>
      </p:sp>
      <p:sp>
        <p:nvSpPr>
          <p:cNvPr id="41" name="Oval 40">
            <a:extLst>
              <a:ext uri="{FF2B5EF4-FFF2-40B4-BE49-F238E27FC236}">
                <a16:creationId xmlns:a16="http://schemas.microsoft.com/office/drawing/2014/main" id="{0A5C1410-A80E-4553-AD6B-F3D53221B93A}"/>
              </a:ext>
            </a:extLst>
          </p:cNvPr>
          <p:cNvSpPr/>
          <p:nvPr/>
        </p:nvSpPr>
        <p:spPr>
          <a:xfrm>
            <a:off x="7537869" y="17160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2" name="TextBox 41">
            <a:extLst>
              <a:ext uri="{FF2B5EF4-FFF2-40B4-BE49-F238E27FC236}">
                <a16:creationId xmlns:a16="http://schemas.microsoft.com/office/drawing/2014/main" id="{AA4BF925-5F6D-49A1-906C-0537F9842948}"/>
              </a:ext>
            </a:extLst>
          </p:cNvPr>
          <p:cNvSpPr txBox="1"/>
          <p:nvPr/>
        </p:nvSpPr>
        <p:spPr>
          <a:xfrm>
            <a:off x="7076955" y="285901"/>
            <a:ext cx="1007551" cy="369332"/>
          </a:xfrm>
          <a:prstGeom prst="rect">
            <a:avLst/>
          </a:prstGeom>
          <a:noFill/>
        </p:spPr>
        <p:txBody>
          <a:bodyPr wrap="square" rtlCol="0">
            <a:spAutoFit/>
          </a:bodyPr>
          <a:lstStyle/>
          <a:p>
            <a:pPr algn="ctr"/>
            <a:r>
              <a:rPr lang="en-US" sz="900" dirty="0">
                <a:solidFill>
                  <a:schemeClr val="bg1"/>
                </a:solidFill>
              </a:rPr>
              <a:t>Development team</a:t>
            </a:r>
          </a:p>
        </p:txBody>
      </p:sp>
      <p:sp>
        <p:nvSpPr>
          <p:cNvPr id="43" name="Oval 42">
            <a:extLst>
              <a:ext uri="{FF2B5EF4-FFF2-40B4-BE49-F238E27FC236}">
                <a16:creationId xmlns:a16="http://schemas.microsoft.com/office/drawing/2014/main" id="{92B337F7-2625-4758-AB19-522792F2D199}"/>
              </a:ext>
            </a:extLst>
          </p:cNvPr>
          <p:cNvSpPr/>
          <p:nvPr/>
        </p:nvSpPr>
        <p:spPr>
          <a:xfrm>
            <a:off x="5964019" y="196948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4" name="TextBox 43">
            <a:extLst>
              <a:ext uri="{FF2B5EF4-FFF2-40B4-BE49-F238E27FC236}">
                <a16:creationId xmlns:a16="http://schemas.microsoft.com/office/drawing/2014/main" id="{7434866A-5618-43C8-85EC-B1DED73FBB31}"/>
              </a:ext>
            </a:extLst>
          </p:cNvPr>
          <p:cNvSpPr txBox="1"/>
          <p:nvPr/>
        </p:nvSpPr>
        <p:spPr>
          <a:xfrm>
            <a:off x="5503105" y="2083780"/>
            <a:ext cx="1007551" cy="369332"/>
          </a:xfrm>
          <a:prstGeom prst="rect">
            <a:avLst/>
          </a:prstGeom>
          <a:noFill/>
        </p:spPr>
        <p:txBody>
          <a:bodyPr wrap="square" rtlCol="0">
            <a:spAutoFit/>
          </a:bodyPr>
          <a:lstStyle/>
          <a:p>
            <a:pPr algn="ctr"/>
            <a:r>
              <a:rPr lang="en-US" sz="900" dirty="0">
                <a:solidFill>
                  <a:schemeClr val="bg1"/>
                </a:solidFill>
              </a:rPr>
              <a:t>Deployment Team</a:t>
            </a:r>
          </a:p>
        </p:txBody>
      </p:sp>
      <p:sp>
        <p:nvSpPr>
          <p:cNvPr id="45" name="Oval 44">
            <a:extLst>
              <a:ext uri="{FF2B5EF4-FFF2-40B4-BE49-F238E27FC236}">
                <a16:creationId xmlns:a16="http://schemas.microsoft.com/office/drawing/2014/main" id="{4C277B66-FAD6-42AC-B77B-657E1A848753}"/>
              </a:ext>
            </a:extLst>
          </p:cNvPr>
          <p:cNvSpPr/>
          <p:nvPr/>
        </p:nvSpPr>
        <p:spPr>
          <a:xfrm>
            <a:off x="4078932" y="2649340"/>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6" name="TextBox 45">
            <a:extLst>
              <a:ext uri="{FF2B5EF4-FFF2-40B4-BE49-F238E27FC236}">
                <a16:creationId xmlns:a16="http://schemas.microsoft.com/office/drawing/2014/main" id="{D45F26A4-BA33-4F3A-827B-E80E919ACFC6}"/>
              </a:ext>
            </a:extLst>
          </p:cNvPr>
          <p:cNvSpPr txBox="1"/>
          <p:nvPr/>
        </p:nvSpPr>
        <p:spPr>
          <a:xfrm>
            <a:off x="3618018" y="2763632"/>
            <a:ext cx="1007551" cy="507831"/>
          </a:xfrm>
          <a:prstGeom prst="rect">
            <a:avLst/>
          </a:prstGeom>
          <a:noFill/>
        </p:spPr>
        <p:txBody>
          <a:bodyPr wrap="square" rtlCol="0">
            <a:spAutoFit/>
          </a:bodyPr>
          <a:lstStyle/>
          <a:p>
            <a:pPr algn="ctr"/>
            <a:r>
              <a:rPr lang="en-US" sz="900" dirty="0">
                <a:solidFill>
                  <a:schemeClr val="bg1"/>
                </a:solidFill>
              </a:rPr>
              <a:t>Hardware development manager</a:t>
            </a:r>
          </a:p>
        </p:txBody>
      </p:sp>
      <p:sp>
        <p:nvSpPr>
          <p:cNvPr id="47" name="Oval 46">
            <a:extLst>
              <a:ext uri="{FF2B5EF4-FFF2-40B4-BE49-F238E27FC236}">
                <a16:creationId xmlns:a16="http://schemas.microsoft.com/office/drawing/2014/main" id="{DC077494-25EB-4D7D-8CBC-40764F69365D}"/>
              </a:ext>
            </a:extLst>
          </p:cNvPr>
          <p:cNvSpPr/>
          <p:nvPr/>
        </p:nvSpPr>
        <p:spPr>
          <a:xfrm>
            <a:off x="7373927" y="1696155"/>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8" name="TextBox 47">
            <a:extLst>
              <a:ext uri="{FF2B5EF4-FFF2-40B4-BE49-F238E27FC236}">
                <a16:creationId xmlns:a16="http://schemas.microsoft.com/office/drawing/2014/main" id="{65B4031E-605F-4A04-9C86-93E4DB870B67}"/>
              </a:ext>
            </a:extLst>
          </p:cNvPr>
          <p:cNvSpPr txBox="1"/>
          <p:nvPr/>
        </p:nvSpPr>
        <p:spPr>
          <a:xfrm>
            <a:off x="6913013" y="1810448"/>
            <a:ext cx="1007551" cy="369332"/>
          </a:xfrm>
          <a:prstGeom prst="rect">
            <a:avLst/>
          </a:prstGeom>
          <a:noFill/>
        </p:spPr>
        <p:txBody>
          <a:bodyPr wrap="square" rtlCol="0">
            <a:spAutoFit/>
          </a:bodyPr>
          <a:lstStyle/>
          <a:p>
            <a:pPr algn="ctr"/>
            <a:r>
              <a:rPr lang="en-US" sz="900" dirty="0">
                <a:solidFill>
                  <a:schemeClr val="bg1"/>
                </a:solidFill>
              </a:rPr>
              <a:t>Requirements team</a:t>
            </a:r>
          </a:p>
        </p:txBody>
      </p:sp>
      <p:sp>
        <p:nvSpPr>
          <p:cNvPr id="49" name="Oval 48">
            <a:extLst>
              <a:ext uri="{FF2B5EF4-FFF2-40B4-BE49-F238E27FC236}">
                <a16:creationId xmlns:a16="http://schemas.microsoft.com/office/drawing/2014/main" id="{1B24E8EE-152F-4D54-A6CF-BE580403637A}"/>
              </a:ext>
            </a:extLst>
          </p:cNvPr>
          <p:cNvSpPr/>
          <p:nvPr/>
        </p:nvSpPr>
        <p:spPr>
          <a:xfrm>
            <a:off x="4935123" y="357420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0" name="TextBox 49">
            <a:extLst>
              <a:ext uri="{FF2B5EF4-FFF2-40B4-BE49-F238E27FC236}">
                <a16:creationId xmlns:a16="http://schemas.microsoft.com/office/drawing/2014/main" id="{74D76D7A-CC98-4DBA-BBBF-D9EC3AC54CF9}"/>
              </a:ext>
            </a:extLst>
          </p:cNvPr>
          <p:cNvSpPr txBox="1"/>
          <p:nvPr/>
        </p:nvSpPr>
        <p:spPr>
          <a:xfrm>
            <a:off x="4474209" y="3688502"/>
            <a:ext cx="1007551" cy="369332"/>
          </a:xfrm>
          <a:prstGeom prst="rect">
            <a:avLst/>
          </a:prstGeom>
          <a:noFill/>
        </p:spPr>
        <p:txBody>
          <a:bodyPr wrap="square" rtlCol="0">
            <a:spAutoFit/>
          </a:bodyPr>
          <a:lstStyle/>
          <a:p>
            <a:pPr algn="ctr"/>
            <a:r>
              <a:rPr lang="en-US" sz="900" dirty="0">
                <a:solidFill>
                  <a:schemeClr val="bg1"/>
                </a:solidFill>
              </a:rPr>
              <a:t>UTD network administrators</a:t>
            </a:r>
          </a:p>
        </p:txBody>
      </p:sp>
      <p:sp>
        <p:nvSpPr>
          <p:cNvPr id="51" name="Oval 50">
            <a:extLst>
              <a:ext uri="{FF2B5EF4-FFF2-40B4-BE49-F238E27FC236}">
                <a16:creationId xmlns:a16="http://schemas.microsoft.com/office/drawing/2014/main" id="{44990238-5A3A-4855-833A-7E7E130B22FE}"/>
              </a:ext>
            </a:extLst>
          </p:cNvPr>
          <p:cNvSpPr/>
          <p:nvPr/>
        </p:nvSpPr>
        <p:spPr>
          <a:xfrm>
            <a:off x="5871992" y="380447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2" name="TextBox 51">
            <a:extLst>
              <a:ext uri="{FF2B5EF4-FFF2-40B4-BE49-F238E27FC236}">
                <a16:creationId xmlns:a16="http://schemas.microsoft.com/office/drawing/2014/main" id="{43E95781-53CF-4328-86AA-537D629EF368}"/>
              </a:ext>
            </a:extLst>
          </p:cNvPr>
          <p:cNvSpPr txBox="1"/>
          <p:nvPr/>
        </p:nvSpPr>
        <p:spPr>
          <a:xfrm>
            <a:off x="5411078" y="3918772"/>
            <a:ext cx="1007551" cy="369332"/>
          </a:xfrm>
          <a:prstGeom prst="rect">
            <a:avLst/>
          </a:prstGeom>
          <a:noFill/>
        </p:spPr>
        <p:txBody>
          <a:bodyPr wrap="square" rtlCol="0">
            <a:spAutoFit/>
          </a:bodyPr>
          <a:lstStyle/>
          <a:p>
            <a:pPr algn="ctr"/>
            <a:r>
              <a:rPr lang="en-US" sz="900" dirty="0">
                <a:solidFill>
                  <a:schemeClr val="bg1"/>
                </a:solidFill>
              </a:rPr>
              <a:t>UTD database administrator</a:t>
            </a:r>
          </a:p>
        </p:txBody>
      </p:sp>
      <p:sp>
        <p:nvSpPr>
          <p:cNvPr id="53" name="Oval 52">
            <a:extLst>
              <a:ext uri="{FF2B5EF4-FFF2-40B4-BE49-F238E27FC236}">
                <a16:creationId xmlns:a16="http://schemas.microsoft.com/office/drawing/2014/main" id="{3BCE00D6-3CDE-4A9B-941E-1E7D80DC97F1}"/>
              </a:ext>
            </a:extLst>
          </p:cNvPr>
          <p:cNvSpPr/>
          <p:nvPr/>
        </p:nvSpPr>
        <p:spPr>
          <a:xfrm>
            <a:off x="3742340" y="50665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4" name="TextBox 53">
            <a:extLst>
              <a:ext uri="{FF2B5EF4-FFF2-40B4-BE49-F238E27FC236}">
                <a16:creationId xmlns:a16="http://schemas.microsoft.com/office/drawing/2014/main" id="{4A0F2FF8-DADE-4CC1-BF6B-FE95BD2677BF}"/>
              </a:ext>
            </a:extLst>
          </p:cNvPr>
          <p:cNvSpPr txBox="1"/>
          <p:nvPr/>
        </p:nvSpPr>
        <p:spPr>
          <a:xfrm>
            <a:off x="3281426" y="620951"/>
            <a:ext cx="1007551" cy="369332"/>
          </a:xfrm>
          <a:prstGeom prst="rect">
            <a:avLst/>
          </a:prstGeom>
          <a:noFill/>
        </p:spPr>
        <p:txBody>
          <a:bodyPr wrap="square" rtlCol="0">
            <a:spAutoFit/>
          </a:bodyPr>
          <a:lstStyle/>
          <a:p>
            <a:pPr algn="ctr"/>
            <a:r>
              <a:rPr lang="en-US" sz="900" dirty="0">
                <a:solidFill>
                  <a:schemeClr val="bg1"/>
                </a:solidFill>
              </a:rPr>
              <a:t>Internal upper management</a:t>
            </a:r>
          </a:p>
        </p:txBody>
      </p:sp>
      <p:sp>
        <p:nvSpPr>
          <p:cNvPr id="55" name="Oval 54">
            <a:extLst>
              <a:ext uri="{FF2B5EF4-FFF2-40B4-BE49-F238E27FC236}">
                <a16:creationId xmlns:a16="http://schemas.microsoft.com/office/drawing/2014/main" id="{756C4BB4-B995-4A99-9DCB-8ECEA394A823}"/>
              </a:ext>
            </a:extLst>
          </p:cNvPr>
          <p:cNvSpPr/>
          <p:nvPr/>
        </p:nvSpPr>
        <p:spPr>
          <a:xfrm>
            <a:off x="707233" y="4311886"/>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6" name="TextBox 55">
            <a:extLst>
              <a:ext uri="{FF2B5EF4-FFF2-40B4-BE49-F238E27FC236}">
                <a16:creationId xmlns:a16="http://schemas.microsoft.com/office/drawing/2014/main" id="{04A8EBD0-466B-429D-AAC7-7DAFABFEDB2B}"/>
              </a:ext>
            </a:extLst>
          </p:cNvPr>
          <p:cNvSpPr txBox="1"/>
          <p:nvPr/>
        </p:nvSpPr>
        <p:spPr>
          <a:xfrm>
            <a:off x="246319" y="4426178"/>
            <a:ext cx="1007551" cy="369332"/>
          </a:xfrm>
          <a:prstGeom prst="rect">
            <a:avLst/>
          </a:prstGeom>
          <a:noFill/>
        </p:spPr>
        <p:txBody>
          <a:bodyPr wrap="square" rtlCol="0">
            <a:spAutoFit/>
          </a:bodyPr>
          <a:lstStyle/>
          <a:p>
            <a:pPr algn="ctr"/>
            <a:r>
              <a:rPr lang="en-US" sz="900" dirty="0">
                <a:solidFill>
                  <a:schemeClr val="bg1"/>
                </a:solidFill>
              </a:rPr>
              <a:t>End-users (students)</a:t>
            </a:r>
          </a:p>
        </p:txBody>
      </p:sp>
    </p:spTree>
    <p:extLst>
      <p:ext uri="{BB962C8B-B14F-4D97-AF65-F5344CB8AC3E}">
        <p14:creationId xmlns:p14="http://schemas.microsoft.com/office/powerpoint/2010/main" val="26554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Project Overview</a:t>
            </a:r>
            <a:endParaRPr sz="3500" b="1"/>
          </a:p>
        </p:txBody>
      </p:sp>
      <p:sp>
        <p:nvSpPr>
          <p:cNvPr id="106" name="Google Shape;106;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App that shows real-time map of UTD parking availability</a:t>
            </a:r>
            <a:endParaRPr/>
          </a:p>
          <a:p>
            <a:pPr marL="457200" lvl="0" indent="-342900" algn="l" rtl="0">
              <a:lnSpc>
                <a:spcPct val="200000"/>
              </a:lnSpc>
              <a:spcBef>
                <a:spcPts val="0"/>
              </a:spcBef>
              <a:spcAft>
                <a:spcPts val="0"/>
              </a:spcAft>
              <a:buSzPts val="1800"/>
              <a:buChar char="❖"/>
            </a:pPr>
            <a:r>
              <a:rPr lang="en"/>
              <a:t>Track open spaces via </a:t>
            </a:r>
            <a:r>
              <a:rPr lang="en" sz="1700"/>
              <a:t>car sensors and antennas at entrance of parking lot</a:t>
            </a:r>
            <a:endParaRPr sz="1700"/>
          </a:p>
          <a:p>
            <a:pPr marL="914400" lvl="1" indent="-336550" algn="l" rtl="0">
              <a:lnSpc>
                <a:spcPct val="200000"/>
              </a:lnSpc>
              <a:spcBef>
                <a:spcPts val="0"/>
              </a:spcBef>
              <a:spcAft>
                <a:spcPts val="0"/>
              </a:spcAft>
              <a:buSzPts val="1700"/>
              <a:buChar char="➢"/>
            </a:pPr>
            <a:r>
              <a:rPr lang="en" sz="1700"/>
              <a:t>Report number of cars in a lot to host system, then report to users</a:t>
            </a:r>
            <a:endParaRPr sz="1700"/>
          </a:p>
          <a:p>
            <a:pPr marL="457200" lvl="0" indent="-336550" algn="l" rtl="0">
              <a:lnSpc>
                <a:spcPct val="200000"/>
              </a:lnSpc>
              <a:spcBef>
                <a:spcPts val="0"/>
              </a:spcBef>
              <a:spcAft>
                <a:spcPts val="0"/>
              </a:spcAft>
              <a:buSzPts val="1700"/>
              <a:buChar char="❖"/>
            </a:pPr>
            <a:r>
              <a:rPr lang="en" sz="1700"/>
              <a:t>Track cars leaving parking lot</a:t>
            </a:r>
            <a:endParaRPr sz="1700"/>
          </a:p>
          <a:p>
            <a:pPr marL="457200" lvl="0" indent="-336550" algn="l" rtl="0">
              <a:lnSpc>
                <a:spcPct val="200000"/>
              </a:lnSpc>
              <a:spcBef>
                <a:spcPts val="0"/>
              </a:spcBef>
              <a:spcAft>
                <a:spcPts val="0"/>
              </a:spcAft>
              <a:buSzPts val="1700"/>
              <a:buChar char="❖"/>
            </a:pPr>
            <a:r>
              <a:rPr lang="en" sz="1700"/>
              <a:t>Detect which parking sticker cars have</a:t>
            </a:r>
            <a:endParaRPr sz="1700"/>
          </a:p>
          <a:p>
            <a:pPr marL="457200" lvl="0" indent="-342900" algn="l" rtl="0">
              <a:lnSpc>
                <a:spcPct val="200000"/>
              </a:lnSpc>
              <a:spcBef>
                <a:spcPts val="0"/>
              </a:spcBef>
              <a:spcAft>
                <a:spcPts val="0"/>
              </a:spcAft>
              <a:buSzPts val="1800"/>
              <a:buChar char="❖"/>
            </a:pPr>
            <a:r>
              <a:rPr lang="en"/>
              <a:t>Fix the UTD parking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8A651-922D-48A0-9321-89BC00771EF8}"/>
              </a:ext>
            </a:extLst>
          </p:cNvPr>
          <p:cNvSpPr txBox="1"/>
          <p:nvPr/>
        </p:nvSpPr>
        <p:spPr>
          <a:xfrm>
            <a:off x="102870" y="198882"/>
            <a:ext cx="8791956" cy="4680448"/>
          </a:xfrm>
          <a:prstGeom prst="rect">
            <a:avLst/>
          </a:prstGeom>
          <a:noFill/>
        </p:spPr>
        <p:txBody>
          <a:bodyPr wrap="square" rtlCol="0">
            <a:spAutoFit/>
          </a:bodyPr>
          <a:lstStyle/>
          <a:p>
            <a:pPr>
              <a:lnSpc>
                <a:spcPct val="150000"/>
              </a:lnSpc>
            </a:pPr>
            <a:r>
              <a:rPr lang="en-US" sz="1000" b="1" dirty="0"/>
              <a:t>Internal project manager: </a:t>
            </a:r>
            <a:r>
              <a:rPr lang="en-US" sz="1000" dirty="0"/>
              <a:t>KLY Inc. project manager responsible for keeping project on budget, schedule, and scope. Responsible for drafting the Statement of Work and for discussing project matters with KLY Inc. upper management. Internal employees should meet with him face-to-face or send an email to discuss topics relating to the project. External parties should send an email.</a:t>
            </a:r>
            <a:endParaRPr lang="en-US" sz="1000" b="1" dirty="0"/>
          </a:p>
          <a:p>
            <a:pPr>
              <a:lnSpc>
                <a:spcPct val="150000"/>
              </a:lnSpc>
            </a:pPr>
            <a:r>
              <a:rPr lang="en-US" sz="1000" b="1" dirty="0"/>
              <a:t>Design Team: </a:t>
            </a:r>
            <a:r>
              <a:rPr lang="en-US" sz="1000" dirty="0"/>
              <a:t>Team in charge of creating and enforcing the design patterns and blueprints that shall be used during the development of the UTD Parking Availability App Project. Design Engineer Lead should be contacted via email first before establishing any face-to-face meeting.</a:t>
            </a:r>
            <a:endParaRPr lang="en-US" sz="1000" b="1" dirty="0"/>
          </a:p>
          <a:p>
            <a:pPr>
              <a:lnSpc>
                <a:spcPct val="150000"/>
              </a:lnSpc>
            </a:pPr>
            <a:r>
              <a:rPr lang="en-US" sz="1000" b="1" dirty="0"/>
              <a:t>Development team:</a:t>
            </a:r>
            <a:r>
              <a:rPr lang="en-US" sz="1000" dirty="0"/>
              <a:t> Team in charge of creating the codebase for which the UTD Parking Availability App will run off of. This team is responsible for both front-end and back-end of the project while following the design laid out by design team. Development Engineer Lead can either reached via email or voicemail.</a:t>
            </a:r>
            <a:endParaRPr lang="en-US" sz="1000" b="1" dirty="0"/>
          </a:p>
          <a:p>
            <a:pPr>
              <a:lnSpc>
                <a:spcPct val="150000"/>
              </a:lnSpc>
            </a:pPr>
            <a:r>
              <a:rPr lang="en-US" sz="1000" b="1" dirty="0"/>
              <a:t>Testing/ QA team: </a:t>
            </a:r>
            <a:r>
              <a:rPr lang="en-US" sz="1000" dirty="0"/>
              <a:t>Team responsible for testing the codebase created by the development team. Determines which functionalities are working as intended and which are not. Reports back to development team each week with bug findings. Testing Engineer 12 should be contacted first via phone call or email before going to Testing Engineer Lead.</a:t>
            </a:r>
            <a:endParaRPr lang="en-US" sz="1000" b="1" dirty="0"/>
          </a:p>
          <a:p>
            <a:pPr>
              <a:lnSpc>
                <a:spcPct val="150000"/>
              </a:lnSpc>
            </a:pPr>
            <a:r>
              <a:rPr lang="en-US" sz="1000" b="1" dirty="0"/>
              <a:t>Requirements team:</a:t>
            </a:r>
            <a:r>
              <a:rPr lang="en-US" sz="1000" dirty="0"/>
              <a:t> Team that collects the requirements from the customer (UTD) and interprets the requirements for the design, development, testing, and deployment teams. Customers should contact Requirements Engineer Lead via phone call. Internal employees may meet with Requirements Engineer Lead any weekday after 6:00 PM at her office.</a:t>
            </a:r>
            <a:endParaRPr lang="en-US" sz="1000" b="1" dirty="0"/>
          </a:p>
          <a:p>
            <a:pPr>
              <a:lnSpc>
                <a:spcPct val="150000"/>
              </a:lnSpc>
            </a:pPr>
            <a:r>
              <a:rPr lang="en-US" sz="1000" b="1" dirty="0"/>
              <a:t>Deployment Team: </a:t>
            </a:r>
            <a:r>
              <a:rPr lang="en-US" sz="1000" dirty="0"/>
              <a:t>Team responsible for connecting all the developed systems together and delivering final project to customer. Deployment team members should work closely with customer’s IT department and database administrator to ensure seamless integration of system into customer’s technological infrastructure. Deployment Team Lead should be reached via phone call on Tuesdays and Wednesdays, and email every other weekday.</a:t>
            </a:r>
            <a:endParaRPr lang="en-US" sz="1000" b="1" dirty="0"/>
          </a:p>
          <a:p>
            <a:pPr>
              <a:lnSpc>
                <a:spcPct val="150000"/>
              </a:lnSpc>
            </a:pPr>
            <a:r>
              <a:rPr lang="en-US" sz="1000" b="1" dirty="0"/>
              <a:t>UTD IT department:</a:t>
            </a:r>
            <a:r>
              <a:rPr lang="en-US" sz="1000" dirty="0"/>
              <a:t> IT department at UTD responsible for ensuring maintenance of UTD systems and services. UTD IT department should be made aware of any decisions involving the technology used by the system. Contact either the UTD IT help desk or send email to IT department representative Carl Smith at email cfm150430@utdallas.edu.</a:t>
            </a:r>
            <a:endParaRPr lang="en-US" sz="1000" b="1" dirty="0"/>
          </a:p>
        </p:txBody>
      </p:sp>
    </p:spTree>
    <p:extLst>
      <p:ext uri="{BB962C8B-B14F-4D97-AF65-F5344CB8AC3E}">
        <p14:creationId xmlns:p14="http://schemas.microsoft.com/office/powerpoint/2010/main" val="2678799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BC2F53-5635-470A-A565-3C53D7774A97}"/>
              </a:ext>
            </a:extLst>
          </p:cNvPr>
          <p:cNvSpPr/>
          <p:nvPr/>
        </p:nvSpPr>
        <p:spPr>
          <a:xfrm>
            <a:off x="146304" y="489472"/>
            <a:ext cx="8851392" cy="3526286"/>
          </a:xfrm>
          <a:prstGeom prst="rect">
            <a:avLst/>
          </a:prstGeom>
        </p:spPr>
        <p:txBody>
          <a:bodyPr wrap="square">
            <a:spAutoFit/>
          </a:bodyPr>
          <a:lstStyle/>
          <a:p>
            <a:pPr>
              <a:lnSpc>
                <a:spcPct val="150000"/>
              </a:lnSpc>
            </a:pPr>
            <a:r>
              <a:rPr lang="en-US" sz="1000" b="1" dirty="0"/>
              <a:t>UTD database administrator: </a:t>
            </a:r>
            <a:r>
              <a:rPr lang="en-US" sz="1000" dirty="0"/>
              <a:t>Administrator of the UTD student records database. Determines which applications will be allowed access to the UTD database and has full autonomy over changes made to student records schema design. Communication should be limited to phone calls, video calls, and emails only.</a:t>
            </a:r>
            <a:endParaRPr lang="en-US" sz="1000" b="1" dirty="0"/>
          </a:p>
          <a:p>
            <a:pPr>
              <a:lnSpc>
                <a:spcPct val="150000"/>
              </a:lnSpc>
            </a:pPr>
            <a:r>
              <a:rPr lang="en-US" sz="1000" b="1" dirty="0"/>
              <a:t>UTD network administrators:</a:t>
            </a:r>
            <a:r>
              <a:rPr lang="en-US" sz="1000" dirty="0"/>
              <a:t> Manager of the UTD network and determines which devices/systems are permitted access to UTD bandwidth. Is available to meet each Friday from 3:00 to 7:00 PM.</a:t>
            </a:r>
            <a:endParaRPr lang="en-US" sz="1000" b="1" dirty="0"/>
          </a:p>
          <a:p>
            <a:pPr>
              <a:lnSpc>
                <a:spcPct val="150000"/>
              </a:lnSpc>
            </a:pPr>
            <a:r>
              <a:rPr lang="en-US" sz="1000" b="1" dirty="0"/>
              <a:t>UTD upper management:</a:t>
            </a:r>
            <a:r>
              <a:rPr lang="en-US" sz="1000" dirty="0"/>
              <a:t> Primary sponsors of the UTD Parking Availability App Project. Upper management includes University president, dean of undergraduate learning, dean of graduate learning, and president of bursar office. Communication limited to meetings that agree with everyone’s schedule.</a:t>
            </a:r>
            <a:endParaRPr lang="en-US" sz="1000" b="1" dirty="0"/>
          </a:p>
          <a:p>
            <a:pPr>
              <a:lnSpc>
                <a:spcPct val="150000"/>
              </a:lnSpc>
            </a:pPr>
            <a:r>
              <a:rPr lang="en-US" sz="1000" b="1" dirty="0"/>
              <a:t>Internal upper management: </a:t>
            </a:r>
            <a:r>
              <a:rPr lang="en-US" sz="1000" dirty="0"/>
              <a:t>KLY Inc. upper management and direct supervisor of internal project manager. Responsible for funding project. Can be reached by emailing his assistant any time during the work week.</a:t>
            </a:r>
            <a:endParaRPr lang="en-US" sz="1000" b="1" dirty="0"/>
          </a:p>
          <a:p>
            <a:pPr>
              <a:lnSpc>
                <a:spcPct val="150000"/>
              </a:lnSpc>
            </a:pPr>
            <a:r>
              <a:rPr lang="en-US" sz="1000" b="1" dirty="0"/>
              <a:t>Hardware development manager:</a:t>
            </a:r>
            <a:r>
              <a:rPr lang="en-US" sz="1000" dirty="0"/>
              <a:t> Manager responsible for ensuring the development of the gate infrastructure goes along smoothly. Will communicate with the internal project teams to pass along information about how the gate infrastructure functions and how it should be use to develop the app. Available for meeting every Monday, Tuesday, and Friday form 12:00 – 2:30 PM.</a:t>
            </a:r>
            <a:endParaRPr lang="en-US" sz="1000" b="1" dirty="0"/>
          </a:p>
          <a:p>
            <a:pPr>
              <a:lnSpc>
                <a:spcPct val="150000"/>
              </a:lnSpc>
            </a:pPr>
            <a:r>
              <a:rPr lang="en-US" sz="1000" b="1" dirty="0"/>
              <a:t>Purchasing/ procurement department:</a:t>
            </a:r>
            <a:r>
              <a:rPr lang="en-US" sz="1000" dirty="0"/>
              <a:t> Internal department that is responsible for placing all orders on required equipment for KLY Inc. projects. Should resources need to be purchased for a project, representative must be contacted at least one month in advance. Can set up a meeting with department representative any time during the weekdays.</a:t>
            </a:r>
          </a:p>
        </p:txBody>
      </p:sp>
    </p:spTree>
    <p:extLst>
      <p:ext uri="{BB962C8B-B14F-4D97-AF65-F5344CB8AC3E}">
        <p14:creationId xmlns:p14="http://schemas.microsoft.com/office/powerpoint/2010/main" val="105845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BD3441B-A5F7-4586-9A74-C6A1B5619CA2}"/>
              </a:ext>
            </a:extLst>
          </p:cNvPr>
          <p:cNvGraphicFramePr>
            <a:graphicFrameLocks noGrp="1"/>
          </p:cNvGraphicFramePr>
          <p:nvPr/>
        </p:nvGraphicFramePr>
        <p:xfrm>
          <a:off x="0" y="274087"/>
          <a:ext cx="9134857" cy="507492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3672923503"/>
                    </a:ext>
                  </a:extLst>
                </a:gridCol>
                <a:gridCol w="1435466">
                  <a:extLst>
                    <a:ext uri="{9D8B030D-6E8A-4147-A177-3AD203B41FA5}">
                      <a16:colId xmlns:a16="http://schemas.microsoft.com/office/drawing/2014/main" val="3678971441"/>
                    </a:ext>
                  </a:extLst>
                </a:gridCol>
                <a:gridCol w="1486186">
                  <a:extLst>
                    <a:ext uri="{9D8B030D-6E8A-4147-A177-3AD203B41FA5}">
                      <a16:colId xmlns:a16="http://schemas.microsoft.com/office/drawing/2014/main" val="3934912147"/>
                    </a:ext>
                  </a:extLst>
                </a:gridCol>
                <a:gridCol w="1117045">
                  <a:extLst>
                    <a:ext uri="{9D8B030D-6E8A-4147-A177-3AD203B41FA5}">
                      <a16:colId xmlns:a16="http://schemas.microsoft.com/office/drawing/2014/main" val="3272503103"/>
                    </a:ext>
                  </a:extLst>
                </a:gridCol>
                <a:gridCol w="1682949">
                  <a:extLst>
                    <a:ext uri="{9D8B030D-6E8A-4147-A177-3AD203B41FA5}">
                      <a16:colId xmlns:a16="http://schemas.microsoft.com/office/drawing/2014/main" val="3453851758"/>
                    </a:ext>
                  </a:extLst>
                </a:gridCol>
                <a:gridCol w="2069043">
                  <a:extLst>
                    <a:ext uri="{9D8B030D-6E8A-4147-A177-3AD203B41FA5}">
                      <a16:colId xmlns:a16="http://schemas.microsoft.com/office/drawing/2014/main" val="2569863269"/>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3577330876"/>
                  </a:ext>
                </a:extLst>
              </a:tr>
              <a:tr h="668655">
                <a:tc>
                  <a:txBody>
                    <a:bodyPr/>
                    <a:lstStyle/>
                    <a:p>
                      <a:pPr algn="l"/>
                      <a:r>
                        <a:rPr lang="en-US" sz="900" b="1" dirty="0"/>
                        <a:t>Internal project manager</a:t>
                      </a:r>
                      <a:endParaRPr lang="en-US" sz="900" dirty="0"/>
                    </a:p>
                  </a:txBody>
                  <a:tcPr marL="68580" marR="68580" marT="34290" marB="34290" anchor="ctr"/>
                </a:tc>
                <a:tc>
                  <a:txBody>
                    <a:bodyPr/>
                    <a:lstStyle/>
                    <a:p>
                      <a:pPr algn="ctr"/>
                      <a:r>
                        <a:rPr lang="en-US" sz="900" b="0" dirty="0"/>
                        <a:t>email, meeting</a:t>
                      </a:r>
                      <a:endParaRPr lang="en-US" sz="900" b="1" dirty="0"/>
                    </a:p>
                  </a:txBody>
                  <a:tcPr marL="68580" marR="68580" marT="34290" marB="34290" anchor="ctr"/>
                </a:tc>
                <a:tc>
                  <a:txBody>
                    <a:bodyPr/>
                    <a:lstStyle/>
                    <a:p>
                      <a:pPr algn="ctr"/>
                      <a:r>
                        <a:rPr lang="en-US" sz="900" dirty="0"/>
                        <a:t>M | W | F | Sa</a:t>
                      </a:r>
                    </a:p>
                  </a:txBody>
                  <a:tcPr marL="68580" marR="68580" marT="34290" marB="34290" anchor="ctr"/>
                </a:tc>
                <a:tc>
                  <a:txBody>
                    <a:bodyPr/>
                    <a:lstStyle/>
                    <a:p>
                      <a:r>
                        <a:rPr lang="en-US" sz="900" dirty="0"/>
                        <a:t>6:00 AM – 5: 00 PM</a:t>
                      </a:r>
                    </a:p>
                  </a:txBody>
                  <a:tcPr marL="68580" marR="68580" marT="34290" marB="34290" anchor="ctr"/>
                </a:tc>
                <a:tc>
                  <a:txBody>
                    <a:bodyPr/>
                    <a:lstStyle/>
                    <a:p>
                      <a:r>
                        <a:rPr lang="en-US" sz="800" dirty="0"/>
                        <a:t>Risks, issues, conflicts, estimations, change requests, project updates, schedule forecast,</a:t>
                      </a:r>
                    </a:p>
                  </a:txBody>
                  <a:tcPr marL="68580" marR="68580" marT="34290" marB="34290"/>
                </a:tc>
                <a:tc>
                  <a:txBody>
                    <a:bodyPr/>
                    <a:lstStyle/>
                    <a:p>
                      <a:r>
                        <a:rPr lang="en-US" sz="800" dirty="0"/>
                        <a:t>Project manager is point of contact for all external contacts and customers. All customer queries and project status updates should be directed to project manager first.</a:t>
                      </a:r>
                    </a:p>
                  </a:txBody>
                  <a:tcPr marL="68580" marR="68580" marT="34290" marB="34290"/>
                </a:tc>
                <a:extLst>
                  <a:ext uri="{0D108BD9-81ED-4DB2-BD59-A6C34878D82A}">
                    <a16:rowId xmlns:a16="http://schemas.microsoft.com/office/drawing/2014/main" val="3030362580"/>
                  </a:ext>
                </a:extLst>
              </a:tr>
              <a:tr h="788670">
                <a:tc>
                  <a:txBody>
                    <a:bodyPr/>
                    <a:lstStyle/>
                    <a:p>
                      <a:pPr algn="l"/>
                      <a:r>
                        <a:rPr lang="en-US" sz="900" b="1" dirty="0"/>
                        <a:t>Design Team</a:t>
                      </a:r>
                      <a:endParaRPr lang="en-US" sz="900" dirty="0"/>
                    </a:p>
                  </a:txBody>
                  <a:tcPr marL="68580" marR="68580" marT="34290" marB="34290" anchor="ctr"/>
                </a:tc>
                <a:tc>
                  <a:txBody>
                    <a:bodyPr/>
                    <a:lstStyle/>
                    <a:p>
                      <a:pPr algn="ctr"/>
                      <a:r>
                        <a:rPr lang="en-US" sz="900" b="0" dirty="0"/>
                        <a:t>email, meeting</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r>
                        <a:rPr lang="en-US" sz="800" dirty="0"/>
                        <a:t>Mitigation strategies, risks, issues, schedule changes, resource allocation, meeting times</a:t>
                      </a:r>
                    </a:p>
                  </a:txBody>
                  <a:tcPr marL="68580" marR="68580" marT="34290" marB="34290"/>
                </a:tc>
                <a:tc>
                  <a:txBody>
                    <a:bodyPr/>
                    <a:lstStyle/>
                    <a:p>
                      <a:r>
                        <a:rPr lang="en-US" sz="800" dirty="0"/>
                        <a:t>Design Engineer Lead is point of contact for entire design team.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1597042395"/>
                  </a:ext>
                </a:extLst>
              </a:tr>
              <a:tr h="1028700">
                <a:tc>
                  <a:txBody>
                    <a:bodyPr/>
                    <a:lstStyle/>
                    <a:p>
                      <a:pPr algn="l"/>
                      <a:r>
                        <a:rPr lang="en-US" sz="900" b="1" dirty="0"/>
                        <a:t>Development team</a:t>
                      </a:r>
                      <a:endParaRPr lang="en-US" sz="900" dirty="0"/>
                    </a:p>
                  </a:txBody>
                  <a:tcPr marL="68580" marR="68580" marT="34290" marB="34290" anchor="ctr"/>
                </a:tc>
                <a:tc>
                  <a:txBody>
                    <a:bodyPr/>
                    <a:lstStyle/>
                    <a:p>
                      <a:pPr algn="ctr"/>
                      <a:r>
                        <a:rPr lang="en-US" sz="900" b="0" dirty="0"/>
                        <a:t>email, voicemail, meeting</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Development Engineer Lead is point of contact for the entire development team. Information regarding bug fixes should be provided each week.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1009249337"/>
                  </a:ext>
                </a:extLst>
              </a:tr>
              <a:tr h="1028700">
                <a:tc>
                  <a:txBody>
                    <a:bodyPr/>
                    <a:lstStyle/>
                    <a:p>
                      <a:pPr algn="l"/>
                      <a:r>
                        <a:rPr lang="en-US" sz="900" b="1" dirty="0"/>
                        <a:t>Testing/ QA team</a:t>
                      </a:r>
                      <a:endParaRPr lang="en-US" sz="900" dirty="0"/>
                    </a:p>
                  </a:txBody>
                  <a:tcPr marL="68580" marR="68580" marT="34290" marB="34290" anchor="ctr"/>
                </a:tc>
                <a:tc>
                  <a:txBody>
                    <a:bodyPr/>
                    <a:lstStyle/>
                    <a:p>
                      <a:pPr algn="ctr"/>
                      <a:r>
                        <a:rPr lang="en-US" sz="900" b="0" dirty="0"/>
                        <a:t>email,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Testing Engineer Lead is point of contact for the entire development team. Development Engineer Lead shall contact testing team with bug fixes made each week.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4034996106"/>
                  </a:ext>
                </a:extLst>
              </a:tr>
              <a:tr h="1148715">
                <a:tc>
                  <a:txBody>
                    <a:bodyPr/>
                    <a:lstStyle/>
                    <a:p>
                      <a:pPr algn="l"/>
                      <a:r>
                        <a:rPr lang="en-US" sz="900" b="1"/>
                        <a:t>Requirements team</a:t>
                      </a:r>
                      <a:endParaRPr lang="en-US" sz="900" dirty="0"/>
                    </a:p>
                  </a:txBody>
                  <a:tcPr marL="68580" marR="68580" marT="34290" marB="34290" anchor="ctr"/>
                </a:tc>
                <a:tc>
                  <a:txBody>
                    <a:bodyPr/>
                    <a:lstStyle/>
                    <a:p>
                      <a:pPr algn="ctr"/>
                      <a:r>
                        <a:rPr lang="en-US" sz="900" b="0" dirty="0"/>
                        <a:t>meeting, email,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a:t>
                      </a:r>
                    </a:p>
                  </a:txBody>
                  <a:tcPr marL="68580" marR="68580" marT="34290" marB="34290" anchor="ctr"/>
                </a:tc>
                <a:tc>
                  <a:txBody>
                    <a:bodyPr/>
                    <a:lstStyle/>
                    <a:p>
                      <a:r>
                        <a:rPr lang="en-US" sz="900" dirty="0"/>
                        <a:t>10:00 AM – 4:00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Requirements Engineer Lead is point of contact for entire requirements team. Any changes in requirements or customer interviews should be communicated as soon as possible.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3834669498"/>
                  </a:ext>
                </a:extLst>
              </a:tr>
            </a:tbl>
          </a:graphicData>
        </a:graphic>
      </p:graphicFrame>
      <p:sp>
        <p:nvSpPr>
          <p:cNvPr id="2" name="TextBox 1">
            <a:extLst>
              <a:ext uri="{FF2B5EF4-FFF2-40B4-BE49-F238E27FC236}">
                <a16:creationId xmlns:a16="http://schemas.microsoft.com/office/drawing/2014/main" id="{27F48F03-A0B2-443D-B947-1C0AA963562D}"/>
              </a:ext>
            </a:extLst>
          </p:cNvPr>
          <p:cNvSpPr txBox="1"/>
          <p:nvPr/>
        </p:nvSpPr>
        <p:spPr>
          <a:xfrm>
            <a:off x="3886200" y="0"/>
            <a:ext cx="2866644" cy="253916"/>
          </a:xfrm>
          <a:prstGeom prst="rect">
            <a:avLst/>
          </a:prstGeom>
          <a:noFill/>
        </p:spPr>
        <p:txBody>
          <a:bodyPr wrap="square" rtlCol="0">
            <a:spAutoFit/>
          </a:bodyPr>
          <a:lstStyle/>
          <a:p>
            <a:r>
              <a:rPr lang="en-US" sz="1050" b="1" dirty="0">
                <a:solidFill>
                  <a:schemeClr val="bg1"/>
                </a:solidFill>
              </a:rPr>
              <a:t>Mohammad Asif, Dylan </a:t>
            </a:r>
            <a:r>
              <a:rPr lang="en-US" sz="1050" b="1" dirty="0" err="1">
                <a:solidFill>
                  <a:schemeClr val="bg1"/>
                </a:solidFill>
              </a:rPr>
              <a:t>Capece</a:t>
            </a:r>
            <a:endParaRPr lang="en-US" sz="1050" b="1" dirty="0">
              <a:solidFill>
                <a:schemeClr val="bg1"/>
              </a:solidFill>
            </a:endParaRPr>
          </a:p>
        </p:txBody>
      </p:sp>
    </p:spTree>
    <p:extLst>
      <p:ext uri="{BB962C8B-B14F-4D97-AF65-F5344CB8AC3E}">
        <p14:creationId xmlns:p14="http://schemas.microsoft.com/office/powerpoint/2010/main" val="56365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C72D802-6EC0-4DB6-A304-0C9F69977C0E}"/>
              </a:ext>
            </a:extLst>
          </p:cNvPr>
          <p:cNvGraphicFramePr>
            <a:graphicFrameLocks noGrp="1"/>
          </p:cNvGraphicFramePr>
          <p:nvPr>
            <p:extLst>
              <p:ext uri="{D42A27DB-BD31-4B8C-83A1-F6EECF244321}">
                <p14:modId xmlns:p14="http://schemas.microsoft.com/office/powerpoint/2010/main" val="4235850679"/>
              </p:ext>
            </p:extLst>
          </p:nvPr>
        </p:nvGraphicFramePr>
        <p:xfrm>
          <a:off x="0" y="217170"/>
          <a:ext cx="9134857" cy="470916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3433219498"/>
                    </a:ext>
                  </a:extLst>
                </a:gridCol>
                <a:gridCol w="1435466">
                  <a:extLst>
                    <a:ext uri="{9D8B030D-6E8A-4147-A177-3AD203B41FA5}">
                      <a16:colId xmlns:a16="http://schemas.microsoft.com/office/drawing/2014/main" val="1344371238"/>
                    </a:ext>
                  </a:extLst>
                </a:gridCol>
                <a:gridCol w="1486186">
                  <a:extLst>
                    <a:ext uri="{9D8B030D-6E8A-4147-A177-3AD203B41FA5}">
                      <a16:colId xmlns:a16="http://schemas.microsoft.com/office/drawing/2014/main" val="469265459"/>
                    </a:ext>
                  </a:extLst>
                </a:gridCol>
                <a:gridCol w="1117045">
                  <a:extLst>
                    <a:ext uri="{9D8B030D-6E8A-4147-A177-3AD203B41FA5}">
                      <a16:colId xmlns:a16="http://schemas.microsoft.com/office/drawing/2014/main" val="4052155293"/>
                    </a:ext>
                  </a:extLst>
                </a:gridCol>
                <a:gridCol w="1682949">
                  <a:extLst>
                    <a:ext uri="{9D8B030D-6E8A-4147-A177-3AD203B41FA5}">
                      <a16:colId xmlns:a16="http://schemas.microsoft.com/office/drawing/2014/main" val="693635769"/>
                    </a:ext>
                  </a:extLst>
                </a:gridCol>
                <a:gridCol w="2069043">
                  <a:extLst>
                    <a:ext uri="{9D8B030D-6E8A-4147-A177-3AD203B41FA5}">
                      <a16:colId xmlns:a16="http://schemas.microsoft.com/office/drawing/2014/main" val="3633769828"/>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2825425508"/>
                  </a:ext>
                </a:extLst>
              </a:tr>
              <a:tr h="1028700">
                <a:tc>
                  <a:txBody>
                    <a:bodyPr/>
                    <a:lstStyle/>
                    <a:p>
                      <a:pPr algn="l"/>
                      <a:r>
                        <a:rPr lang="en-US" sz="900" b="1" dirty="0"/>
                        <a:t>Deployment Team</a:t>
                      </a:r>
                      <a:endParaRPr lang="en-US" sz="900" dirty="0"/>
                    </a:p>
                  </a:txBody>
                  <a:tcPr marL="68580" marR="68580" marT="34290" marB="34290" anchor="ctr"/>
                </a:tc>
                <a:tc>
                  <a:txBody>
                    <a:bodyPr/>
                    <a:lstStyle/>
                    <a:p>
                      <a:pPr algn="ctr"/>
                      <a:r>
                        <a:rPr lang="en-US" sz="900" b="0" dirty="0"/>
                        <a:t>email, meeting,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Sa</a:t>
                      </a:r>
                    </a:p>
                  </a:txBody>
                  <a:tcPr marL="68580" marR="68580" marT="34290" marB="34290" anchor="ctr"/>
                </a:tc>
                <a:tc>
                  <a:txBody>
                    <a:bodyPr/>
                    <a:lstStyle/>
                    <a:p>
                      <a:r>
                        <a:rPr lang="en-US" sz="900" dirty="0"/>
                        <a:t>8:30 AM – 3:30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Deployment Engineer Lead is point of contact for deployment team. Any issues with installation dates or customer meetings should be reported immediately.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2771526562"/>
                  </a:ext>
                </a:extLst>
              </a:tr>
              <a:tr h="1028700">
                <a:tc>
                  <a:txBody>
                    <a:bodyPr/>
                    <a:lstStyle/>
                    <a:p>
                      <a:pPr algn="l"/>
                      <a:r>
                        <a:rPr lang="en-US" sz="900" b="1" dirty="0"/>
                        <a:t>UTD IT department</a:t>
                      </a:r>
                      <a:endParaRPr lang="en-US" sz="900" dirty="0"/>
                    </a:p>
                  </a:txBody>
                  <a:tcPr marL="68580" marR="68580" marT="34290" marB="34290" anchor="ctr"/>
                </a:tc>
                <a:tc>
                  <a:txBody>
                    <a:bodyPr/>
                    <a:lstStyle/>
                    <a:p>
                      <a:pPr algn="ctr"/>
                      <a:r>
                        <a:rPr lang="en-US" sz="900" b="0" dirty="0"/>
                        <a:t>Email, 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 | Sa | </a:t>
                      </a:r>
                      <a:r>
                        <a:rPr lang="en-US" sz="900" dirty="0" err="1"/>
                        <a:t>Su</a:t>
                      </a:r>
                      <a:endParaRPr lang="en-US" sz="900" dirty="0"/>
                    </a:p>
                  </a:txBody>
                  <a:tcPr marL="68580" marR="68580" marT="34290" marB="34290" anchor="ctr"/>
                </a:tc>
                <a:tc>
                  <a:txBody>
                    <a:bodyPr/>
                    <a:lstStyle/>
                    <a:p>
                      <a:r>
                        <a:rPr lang="en-US" sz="900" dirty="0"/>
                        <a:t>9:00 AM – 4:00 PM</a:t>
                      </a:r>
                    </a:p>
                  </a:txBody>
                  <a:tcPr marL="68580" marR="68580" marT="34290" marB="34290" anchor="ctr"/>
                </a:tc>
                <a:tc>
                  <a:txBody>
                    <a:bodyPr/>
                    <a:lstStyle/>
                    <a:p>
                      <a:r>
                        <a:rPr lang="en-US" sz="800" dirty="0"/>
                        <a:t>Technical queries, meeting times</a:t>
                      </a:r>
                    </a:p>
                  </a:txBody>
                  <a:tcPr marL="68580" marR="68580" marT="34290" marB="34290"/>
                </a:tc>
                <a:tc>
                  <a:txBody>
                    <a:bodyPr/>
                    <a:lstStyle/>
                    <a:p>
                      <a:r>
                        <a:rPr lang="en-US" sz="800" dirty="0"/>
                        <a:t>Representative from the UTD IT department is selected as the point of contact for the project team to communicate with (cfm150430@utdallas.edu). Should any questions regarding the architecture or the UTD systems be needed, they should be forwarded here.</a:t>
                      </a:r>
                    </a:p>
                  </a:txBody>
                  <a:tcPr marL="68580" marR="68580" marT="34290" marB="34290"/>
                </a:tc>
                <a:extLst>
                  <a:ext uri="{0D108BD9-81ED-4DB2-BD59-A6C34878D82A}">
                    <a16:rowId xmlns:a16="http://schemas.microsoft.com/office/drawing/2014/main" val="2582127302"/>
                  </a:ext>
                </a:extLst>
              </a:tr>
              <a:tr h="788670">
                <a:tc>
                  <a:txBody>
                    <a:bodyPr/>
                    <a:lstStyle/>
                    <a:p>
                      <a:pPr algn="l"/>
                      <a:r>
                        <a:rPr lang="en-US" sz="900" b="1" dirty="0"/>
                        <a:t>UTD database administrator</a:t>
                      </a:r>
                      <a:endParaRPr lang="en-US" sz="900" dirty="0"/>
                    </a:p>
                  </a:txBody>
                  <a:tcPr marL="68580" marR="68580" marT="34290" marB="34290" anchor="ctr"/>
                </a:tc>
                <a:tc>
                  <a:txBody>
                    <a:bodyPr/>
                    <a:lstStyle/>
                    <a:p>
                      <a:pPr algn="ctr"/>
                      <a:r>
                        <a:rPr lang="en-US" sz="900" b="0" dirty="0"/>
                        <a:t>email</a:t>
                      </a:r>
                    </a:p>
                  </a:txBody>
                  <a:tcPr marL="68580" marR="68580" marT="34290" marB="34290" anchor="ctr"/>
                </a:tc>
                <a:tc>
                  <a:txBody>
                    <a:bodyPr/>
                    <a:lstStyle/>
                    <a:p>
                      <a:pPr algn="ctr"/>
                      <a:r>
                        <a:rPr lang="en-US" sz="900" dirty="0"/>
                        <a:t>M | Tu | W | F</a:t>
                      </a:r>
                    </a:p>
                  </a:txBody>
                  <a:tcPr marL="68580" marR="68580" marT="34290" marB="34290" anchor="ctr"/>
                </a:tc>
                <a:tc>
                  <a:txBody>
                    <a:bodyPr/>
                    <a:lstStyle/>
                    <a:p>
                      <a:r>
                        <a:rPr lang="en-US" sz="900" dirty="0"/>
                        <a:t>9:30 AM – 4:30 PM</a:t>
                      </a:r>
                    </a:p>
                  </a:txBody>
                  <a:tcPr marL="68580" marR="68580" marT="34290" marB="34290" anchor="ctr"/>
                </a:tc>
                <a:tc>
                  <a:txBody>
                    <a:bodyPr/>
                    <a:lstStyle/>
                    <a:p>
                      <a:r>
                        <a:rPr lang="en-US" sz="800" dirty="0"/>
                        <a:t>Technical queries, schema design questions</a:t>
                      </a:r>
                    </a:p>
                  </a:txBody>
                  <a:tcPr marL="68580" marR="68580" marT="34290" marB="34290"/>
                </a:tc>
                <a:tc>
                  <a:txBody>
                    <a:bodyPr/>
                    <a:lstStyle/>
                    <a:p>
                      <a:r>
                        <a:rPr lang="en-US" sz="800" dirty="0"/>
                        <a:t>Key figure in determining what systems have access to UTD student information database. Development and deployment teams should communicate with DBA whenever information about the structure of the database is needed.</a:t>
                      </a:r>
                    </a:p>
                  </a:txBody>
                  <a:tcPr marL="68580" marR="68580" marT="34290" marB="34290"/>
                </a:tc>
                <a:extLst>
                  <a:ext uri="{0D108BD9-81ED-4DB2-BD59-A6C34878D82A}">
                    <a16:rowId xmlns:a16="http://schemas.microsoft.com/office/drawing/2014/main" val="1602148607"/>
                  </a:ext>
                </a:extLst>
              </a:tr>
              <a:tr h="788670">
                <a:tc>
                  <a:txBody>
                    <a:bodyPr/>
                    <a:lstStyle/>
                    <a:p>
                      <a:pPr algn="l"/>
                      <a:r>
                        <a:rPr lang="en-US" sz="900" b="1" dirty="0"/>
                        <a:t>UTD network administrators</a:t>
                      </a:r>
                      <a:endParaRPr lang="en-US" sz="900" dirty="0"/>
                    </a:p>
                  </a:txBody>
                  <a:tcPr marL="68580" marR="68580" marT="34290" marB="34290" anchor="ctr"/>
                </a:tc>
                <a:tc>
                  <a:txBody>
                    <a:bodyPr/>
                    <a:lstStyle/>
                    <a:p>
                      <a:pPr algn="ctr"/>
                      <a:r>
                        <a:rPr lang="en-US" sz="900" b="0" dirty="0"/>
                        <a:t>Email, video 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9:30 AM – 4:30 PM</a:t>
                      </a:r>
                    </a:p>
                  </a:txBody>
                  <a:tcPr marL="68580" marR="68580" marT="34290" marB="34290" anchor="ctr"/>
                </a:tc>
                <a:tc>
                  <a:txBody>
                    <a:bodyPr/>
                    <a:lstStyle/>
                    <a:p>
                      <a:r>
                        <a:rPr lang="en-US" sz="800" dirty="0"/>
                        <a:t>Technical questions, port information</a:t>
                      </a:r>
                    </a:p>
                  </a:txBody>
                  <a:tcPr marL="68580" marR="68580" marT="34290" marB="34290"/>
                </a:tc>
                <a:tc>
                  <a:txBody>
                    <a:bodyPr/>
                    <a:lstStyle/>
                    <a:p>
                      <a:r>
                        <a:rPr lang="en-US" sz="800" dirty="0"/>
                        <a:t>Key figure in determining what systems have access to the UTD networks. Development and deployment teams should establish communication whenever information about network design is needed.</a:t>
                      </a:r>
                    </a:p>
                  </a:txBody>
                  <a:tcPr marL="68580" marR="68580" marT="34290" marB="34290"/>
                </a:tc>
                <a:extLst>
                  <a:ext uri="{0D108BD9-81ED-4DB2-BD59-A6C34878D82A}">
                    <a16:rowId xmlns:a16="http://schemas.microsoft.com/office/drawing/2014/main" val="2895963800"/>
                  </a:ext>
                </a:extLst>
              </a:tr>
              <a:tr h="668655">
                <a:tc>
                  <a:txBody>
                    <a:bodyPr/>
                    <a:lstStyle/>
                    <a:p>
                      <a:pPr algn="l"/>
                      <a:r>
                        <a:rPr lang="en-US" sz="900" b="1" dirty="0"/>
                        <a:t>UTD upper management</a:t>
                      </a:r>
                      <a:endParaRPr lang="en-US" sz="900" dirty="0"/>
                    </a:p>
                  </a:txBody>
                  <a:tcPr marL="68580" marR="68580" marT="34290" marB="34290" anchor="ctr"/>
                </a:tc>
                <a:tc>
                  <a:txBody>
                    <a:bodyPr/>
                    <a:lstStyle/>
                    <a:p>
                      <a:pPr algn="ctr"/>
                      <a:r>
                        <a:rPr lang="en-US" sz="900" b="0" dirty="0"/>
                        <a:t>Meeting, email, video meeting, phone call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W | Sa | </a:t>
                      </a:r>
                      <a:r>
                        <a:rPr lang="en-US" sz="900" dirty="0" err="1"/>
                        <a:t>Su</a:t>
                      </a:r>
                      <a:endParaRPr lang="en-US" sz="900" dirty="0"/>
                    </a:p>
                  </a:txBody>
                  <a:tcPr marL="68580" marR="68580" marT="34290" marB="34290" anchor="ctr"/>
                </a:tc>
                <a:tc>
                  <a:txBody>
                    <a:bodyPr/>
                    <a:lstStyle/>
                    <a:p>
                      <a:r>
                        <a:rPr lang="en-US" sz="900" dirty="0"/>
                        <a:t>12:00 AM – 3:00 PM or by appointment</a:t>
                      </a:r>
                    </a:p>
                  </a:txBody>
                  <a:tcPr marL="68580" marR="68580" marT="34290" marB="34290" anchor="ctr"/>
                </a:tc>
                <a:tc>
                  <a:txBody>
                    <a:bodyPr/>
                    <a:lstStyle/>
                    <a:p>
                      <a:r>
                        <a:rPr lang="en-US" sz="800" dirty="0"/>
                        <a:t>Project requirements questions, schedule questions, meeting times, project status reports</a:t>
                      </a:r>
                    </a:p>
                  </a:txBody>
                  <a:tcPr marL="68580" marR="68580" marT="34290" marB="34290"/>
                </a:tc>
                <a:tc>
                  <a:txBody>
                    <a:bodyPr/>
                    <a:lstStyle/>
                    <a:p>
                      <a:r>
                        <a:rPr lang="en-US" sz="800" dirty="0"/>
                        <a:t>People in charge of paying for the project. Information regarding changes in overall project delivery schedule should be communicated to this party as soon as possible.</a:t>
                      </a:r>
                    </a:p>
                  </a:txBody>
                  <a:tcPr marL="68580" marR="68580" marT="34290" marB="34290"/>
                </a:tc>
                <a:extLst>
                  <a:ext uri="{0D108BD9-81ED-4DB2-BD59-A6C34878D82A}">
                    <a16:rowId xmlns:a16="http://schemas.microsoft.com/office/drawing/2014/main" val="3796592978"/>
                  </a:ext>
                </a:extLst>
              </a:tr>
            </a:tbl>
          </a:graphicData>
        </a:graphic>
      </p:graphicFrame>
    </p:spTree>
    <p:extLst>
      <p:ext uri="{BB962C8B-B14F-4D97-AF65-F5344CB8AC3E}">
        <p14:creationId xmlns:p14="http://schemas.microsoft.com/office/powerpoint/2010/main" val="3352062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0D87ED9-5258-4AD0-9B7E-39E3C03DF75A}"/>
              </a:ext>
            </a:extLst>
          </p:cNvPr>
          <p:cNvGraphicFramePr>
            <a:graphicFrameLocks noGrp="1"/>
          </p:cNvGraphicFramePr>
          <p:nvPr>
            <p:extLst>
              <p:ext uri="{D42A27DB-BD31-4B8C-83A1-F6EECF244321}">
                <p14:modId xmlns:p14="http://schemas.microsoft.com/office/powerpoint/2010/main" val="2173326158"/>
              </p:ext>
            </p:extLst>
          </p:nvPr>
        </p:nvGraphicFramePr>
        <p:xfrm>
          <a:off x="9144" y="900991"/>
          <a:ext cx="9134857" cy="274320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1904607583"/>
                    </a:ext>
                  </a:extLst>
                </a:gridCol>
                <a:gridCol w="1435466">
                  <a:extLst>
                    <a:ext uri="{9D8B030D-6E8A-4147-A177-3AD203B41FA5}">
                      <a16:colId xmlns:a16="http://schemas.microsoft.com/office/drawing/2014/main" val="1455212292"/>
                    </a:ext>
                  </a:extLst>
                </a:gridCol>
                <a:gridCol w="1486186">
                  <a:extLst>
                    <a:ext uri="{9D8B030D-6E8A-4147-A177-3AD203B41FA5}">
                      <a16:colId xmlns:a16="http://schemas.microsoft.com/office/drawing/2014/main" val="4234751190"/>
                    </a:ext>
                  </a:extLst>
                </a:gridCol>
                <a:gridCol w="1117045">
                  <a:extLst>
                    <a:ext uri="{9D8B030D-6E8A-4147-A177-3AD203B41FA5}">
                      <a16:colId xmlns:a16="http://schemas.microsoft.com/office/drawing/2014/main" val="799280874"/>
                    </a:ext>
                  </a:extLst>
                </a:gridCol>
                <a:gridCol w="1682949">
                  <a:extLst>
                    <a:ext uri="{9D8B030D-6E8A-4147-A177-3AD203B41FA5}">
                      <a16:colId xmlns:a16="http://schemas.microsoft.com/office/drawing/2014/main" val="3035572457"/>
                    </a:ext>
                  </a:extLst>
                </a:gridCol>
                <a:gridCol w="2069043">
                  <a:extLst>
                    <a:ext uri="{9D8B030D-6E8A-4147-A177-3AD203B41FA5}">
                      <a16:colId xmlns:a16="http://schemas.microsoft.com/office/drawing/2014/main" val="3678653738"/>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2317279909"/>
                  </a:ext>
                </a:extLst>
              </a:tr>
              <a:tr h="908685">
                <a:tc>
                  <a:txBody>
                    <a:bodyPr/>
                    <a:lstStyle/>
                    <a:p>
                      <a:pPr algn="l"/>
                      <a:r>
                        <a:rPr lang="en-US" sz="900" b="1" dirty="0"/>
                        <a:t>Internal upper management</a:t>
                      </a:r>
                      <a:endParaRPr lang="en-US" sz="900" dirty="0"/>
                    </a:p>
                  </a:txBody>
                  <a:tcPr marL="68580" marR="68580" marT="34290" marB="34290" anchor="ctr"/>
                </a:tc>
                <a:tc>
                  <a:txBody>
                    <a:bodyPr/>
                    <a:lstStyle/>
                    <a:p>
                      <a:pPr algn="ctr"/>
                      <a:r>
                        <a:rPr lang="en-US" sz="900" b="0" dirty="0"/>
                        <a:t>Email, voicemail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Th | F | Sa</a:t>
                      </a:r>
                    </a:p>
                  </a:txBody>
                  <a:tcPr marL="68580" marR="68580" marT="34290" marB="34290" anchor="ctr"/>
                </a:tc>
                <a:tc>
                  <a:txBody>
                    <a:bodyPr/>
                    <a:lstStyle/>
                    <a:p>
                      <a:r>
                        <a:rPr lang="en-US" sz="900" dirty="0"/>
                        <a:t>1:00 PM – 2:00 PM or by appointment</a:t>
                      </a:r>
                    </a:p>
                  </a:txBody>
                  <a:tcPr marL="68580" marR="68580" marT="34290" marB="34290" anchor="ctr"/>
                </a:tc>
                <a:tc>
                  <a:txBody>
                    <a:bodyPr/>
                    <a:lstStyle/>
                    <a:p>
                      <a:r>
                        <a:rPr lang="en-US" sz="800" dirty="0"/>
                        <a:t>Meeting times, changes in schedule, budget impacts, issues, changes in scope, project status reports.</a:t>
                      </a:r>
                    </a:p>
                  </a:txBody>
                  <a:tcPr marL="68580" marR="68580" marT="34290" marB="34290"/>
                </a:tc>
                <a:tc>
                  <a:txBody>
                    <a:bodyPr/>
                    <a:lstStyle/>
                    <a:p>
                      <a:r>
                        <a:rPr lang="en-US" sz="800" dirty="0"/>
                        <a:t>Supervisor of entire project. Responsible for allocating funds to the project and is key factor in determining which projects are taken on. Project manager should communicate major issues with the project to the internal upper management when they arise.</a:t>
                      </a:r>
                    </a:p>
                  </a:txBody>
                  <a:tcPr marL="68580" marR="68580" marT="34290" marB="34290"/>
                </a:tc>
                <a:extLst>
                  <a:ext uri="{0D108BD9-81ED-4DB2-BD59-A6C34878D82A}">
                    <a16:rowId xmlns:a16="http://schemas.microsoft.com/office/drawing/2014/main" val="3858868620"/>
                  </a:ext>
                </a:extLst>
              </a:tr>
              <a:tr h="788670">
                <a:tc>
                  <a:txBody>
                    <a:bodyPr/>
                    <a:lstStyle/>
                    <a:p>
                      <a:pPr algn="l"/>
                      <a:r>
                        <a:rPr lang="en-US" sz="900" b="1" dirty="0"/>
                        <a:t>Hardware development manager</a:t>
                      </a:r>
                      <a:endParaRPr lang="en-US" sz="900" dirty="0"/>
                    </a:p>
                  </a:txBody>
                  <a:tcPr marL="68580" marR="68580" marT="34290" marB="34290" anchor="ctr"/>
                </a:tc>
                <a:tc>
                  <a:txBody>
                    <a:bodyPr/>
                    <a:lstStyle/>
                    <a:p>
                      <a:pPr algn="ctr"/>
                      <a:r>
                        <a:rPr lang="en-US" sz="900" b="0" dirty="0"/>
                        <a:t>Meeting, phone call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Th | F</a:t>
                      </a:r>
                    </a:p>
                  </a:txBody>
                  <a:tcPr marL="68580" marR="68580" marT="34290" marB="34290" anchor="ctr"/>
                </a:tc>
                <a:tc>
                  <a:txBody>
                    <a:bodyPr/>
                    <a:lstStyle/>
                    <a:p>
                      <a:r>
                        <a:rPr lang="en-US" sz="900" dirty="0"/>
                        <a:t>3:00 PM – 6:00 PM</a:t>
                      </a:r>
                    </a:p>
                  </a:txBody>
                  <a:tcPr marL="68580" marR="68580" marT="34290" marB="34290" anchor="ctr"/>
                </a:tc>
                <a:tc>
                  <a:txBody>
                    <a:bodyPr/>
                    <a:lstStyle/>
                    <a:p>
                      <a:r>
                        <a:rPr lang="en-US" sz="800" dirty="0"/>
                        <a:t>Meeting times, project development reports, technical queries</a:t>
                      </a:r>
                    </a:p>
                  </a:txBody>
                  <a:tcPr marL="68580" marR="68580" marT="34290" marB="34290"/>
                </a:tc>
                <a:tc>
                  <a:txBody>
                    <a:bodyPr/>
                    <a:lstStyle/>
                    <a:p>
                      <a:r>
                        <a:rPr lang="en-US" sz="800" dirty="0"/>
                        <a:t>Responsible for overseeing the development of gate hardware. Communication should be established between Development Team to ensure that codebase is developed to work properly with chosen hardware.</a:t>
                      </a:r>
                    </a:p>
                  </a:txBody>
                  <a:tcPr marL="68580" marR="68580" marT="34290" marB="34290"/>
                </a:tc>
                <a:extLst>
                  <a:ext uri="{0D108BD9-81ED-4DB2-BD59-A6C34878D82A}">
                    <a16:rowId xmlns:a16="http://schemas.microsoft.com/office/drawing/2014/main" val="2431425811"/>
                  </a:ext>
                </a:extLst>
              </a:tr>
              <a:tr h="668655">
                <a:tc>
                  <a:txBody>
                    <a:bodyPr/>
                    <a:lstStyle/>
                    <a:p>
                      <a:pPr algn="l"/>
                      <a:r>
                        <a:rPr lang="en-US" sz="900" b="1" dirty="0"/>
                        <a:t>Purchasing/ procurement department</a:t>
                      </a:r>
                      <a:endParaRPr lang="en-US" sz="900" dirty="0"/>
                    </a:p>
                  </a:txBody>
                  <a:tcPr marL="68580" marR="68580" marT="34290" marB="34290" anchor="ctr"/>
                </a:tc>
                <a:tc>
                  <a:txBody>
                    <a:bodyPr/>
                    <a:lstStyle/>
                    <a:p>
                      <a:pPr algn="ctr"/>
                      <a:r>
                        <a:rPr lang="en-US" sz="900" b="0" dirty="0"/>
                        <a:t>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 W | Th | F | Sa</a:t>
                      </a:r>
                    </a:p>
                  </a:txBody>
                  <a:tcPr marL="68580" marR="68580" marT="34290" marB="34290" anchor="ctr"/>
                </a:tc>
                <a:tc>
                  <a:txBody>
                    <a:bodyPr/>
                    <a:lstStyle/>
                    <a:p>
                      <a:r>
                        <a:rPr lang="en-US" sz="900" dirty="0"/>
                        <a:t>7:00 AM – 5:00 PM</a:t>
                      </a:r>
                    </a:p>
                  </a:txBody>
                  <a:tcPr marL="68580" marR="68580" marT="34290" marB="34290" anchor="ctr"/>
                </a:tc>
                <a:tc>
                  <a:txBody>
                    <a:bodyPr/>
                    <a:lstStyle/>
                    <a:p>
                      <a:r>
                        <a:rPr lang="en-US" sz="800" dirty="0"/>
                        <a:t>Meeting times, purchase requests</a:t>
                      </a:r>
                    </a:p>
                  </a:txBody>
                  <a:tcPr marL="68580" marR="68580" marT="34290" marB="34290"/>
                </a:tc>
                <a:tc>
                  <a:txBody>
                    <a:bodyPr/>
                    <a:lstStyle/>
                    <a:p>
                      <a:r>
                        <a:rPr lang="en-US" sz="800" dirty="0"/>
                        <a:t>Party responsible for obtaining necessary equipment needed to complete project tasks. Meeting should be established early in project life cycle to ensure timely delivery of equipment.</a:t>
                      </a:r>
                    </a:p>
                  </a:txBody>
                  <a:tcPr marL="68580" marR="68580" marT="34290" marB="34290"/>
                </a:tc>
                <a:extLst>
                  <a:ext uri="{0D108BD9-81ED-4DB2-BD59-A6C34878D82A}">
                    <a16:rowId xmlns:a16="http://schemas.microsoft.com/office/drawing/2014/main" val="3155874426"/>
                  </a:ext>
                </a:extLst>
              </a:tr>
            </a:tbl>
          </a:graphicData>
        </a:graphic>
      </p:graphicFrame>
    </p:spTree>
    <p:extLst>
      <p:ext uri="{BB962C8B-B14F-4D97-AF65-F5344CB8AC3E}">
        <p14:creationId xmlns:p14="http://schemas.microsoft.com/office/powerpoint/2010/main" val="75711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Business Value</a:t>
            </a:r>
            <a:endParaRPr sz="3500" b="1"/>
          </a:p>
        </p:txBody>
      </p:sp>
      <p:sp>
        <p:nvSpPr>
          <p:cNvPr id="112" name="Google Shape;112;p16"/>
          <p:cNvSpPr txBox="1">
            <a:spLocks noGrp="1"/>
          </p:cNvSpPr>
          <p:nvPr>
            <p:ph type="body" idx="1"/>
          </p:nvPr>
        </p:nvSpPr>
        <p:spPr>
          <a:xfrm>
            <a:off x="489325" y="1229875"/>
            <a:ext cx="8520600" cy="33390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Save time and fuel</a:t>
            </a:r>
            <a:endParaRPr sz="2200"/>
          </a:p>
          <a:p>
            <a:pPr marL="457200" lvl="0" indent="-368300" algn="l" rtl="0">
              <a:lnSpc>
                <a:spcPct val="200000"/>
              </a:lnSpc>
              <a:spcBef>
                <a:spcPts val="0"/>
              </a:spcBef>
              <a:spcAft>
                <a:spcPts val="0"/>
              </a:spcAft>
              <a:buSzPts val="2200"/>
              <a:buChar char="❖"/>
            </a:pPr>
            <a:r>
              <a:rPr lang="en" sz="2200"/>
              <a:t>Less pollution</a:t>
            </a:r>
            <a:endParaRPr sz="2200"/>
          </a:p>
          <a:p>
            <a:pPr marL="457200" lvl="0" indent="-368300" algn="l" rtl="0">
              <a:lnSpc>
                <a:spcPct val="200000"/>
              </a:lnSpc>
              <a:spcBef>
                <a:spcPts val="0"/>
              </a:spcBef>
              <a:spcAft>
                <a:spcPts val="0"/>
              </a:spcAft>
              <a:buSzPts val="2200"/>
              <a:buChar char="❖"/>
            </a:pPr>
            <a:r>
              <a:rPr lang="en" sz="2200"/>
              <a:t>Increase end user satisfaction</a:t>
            </a:r>
            <a:endParaRPr sz="2200"/>
          </a:p>
          <a:p>
            <a:pPr marL="457200" lvl="0" indent="-368300" algn="l" rtl="0">
              <a:lnSpc>
                <a:spcPct val="150000"/>
              </a:lnSpc>
              <a:spcBef>
                <a:spcPts val="0"/>
              </a:spcBef>
              <a:spcAft>
                <a:spcPts val="0"/>
              </a:spcAft>
              <a:buSzPts val="2200"/>
              <a:buChar char="❖"/>
            </a:pPr>
            <a:r>
              <a:rPr lang="en" sz="2200"/>
              <a:t>Can charge a small fee</a:t>
            </a:r>
            <a:endParaRPr sz="2200"/>
          </a:p>
          <a:p>
            <a:pPr marL="914400" lvl="1" indent="-342900" algn="l" rtl="0">
              <a:lnSpc>
                <a:spcPct val="150000"/>
              </a:lnSpc>
              <a:spcBef>
                <a:spcPts val="0"/>
              </a:spcBef>
              <a:spcAft>
                <a:spcPts val="0"/>
              </a:spcAft>
              <a:buSzPts val="1800"/>
              <a:buChar char="➢"/>
            </a:pPr>
            <a:r>
              <a:rPr lang="en" sz="1800"/>
              <a:t>$2 a per week</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39575"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Why Us</a:t>
            </a:r>
            <a:endParaRPr sz="3500" b="1"/>
          </a:p>
        </p:txBody>
      </p:sp>
      <p:sp>
        <p:nvSpPr>
          <p:cNvPr id="118" name="Google Shape;118;p17"/>
          <p:cNvSpPr txBox="1">
            <a:spLocks noGrp="1"/>
          </p:cNvSpPr>
          <p:nvPr>
            <p:ph type="body" idx="1"/>
          </p:nvPr>
        </p:nvSpPr>
        <p:spPr>
          <a:xfrm>
            <a:off x="139575"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We have the necessary technical skills</a:t>
            </a:r>
            <a:endParaRPr/>
          </a:p>
          <a:p>
            <a:pPr marL="914400" lvl="1" indent="-317500" algn="l" rtl="0">
              <a:lnSpc>
                <a:spcPct val="200000"/>
              </a:lnSpc>
              <a:spcBef>
                <a:spcPts val="0"/>
              </a:spcBef>
              <a:spcAft>
                <a:spcPts val="0"/>
              </a:spcAft>
              <a:buSzPts val="1400"/>
              <a:buChar char="➢"/>
            </a:pPr>
            <a:r>
              <a:rPr lang="en"/>
              <a:t>Engineering and Computer Science majors</a:t>
            </a:r>
            <a:endParaRPr/>
          </a:p>
          <a:p>
            <a:pPr marL="457200" lvl="0" indent="-342900" algn="l" rtl="0">
              <a:lnSpc>
                <a:spcPct val="200000"/>
              </a:lnSpc>
              <a:spcBef>
                <a:spcPts val="0"/>
              </a:spcBef>
              <a:spcAft>
                <a:spcPts val="0"/>
              </a:spcAft>
              <a:buSzPts val="1800"/>
              <a:buChar char="❖"/>
            </a:pPr>
            <a:r>
              <a:rPr lang="en"/>
              <a:t>Motivated to fix a issue that affects us personally</a:t>
            </a:r>
            <a:endParaRPr/>
          </a:p>
          <a:p>
            <a:pPr marL="457200" lvl="0" indent="-342900" algn="l" rtl="0">
              <a:lnSpc>
                <a:spcPct val="200000"/>
              </a:lnSpc>
              <a:spcBef>
                <a:spcPts val="0"/>
              </a:spcBef>
              <a:spcAft>
                <a:spcPts val="0"/>
              </a:spcAft>
              <a:buSzPts val="1800"/>
              <a:buChar char="❖"/>
            </a:pPr>
            <a:r>
              <a:rPr lang="en"/>
              <a:t>Desire to improve the student experience</a:t>
            </a:r>
            <a:endParaRPr/>
          </a:p>
          <a:p>
            <a:pPr marL="457200" lvl="0" indent="-342900" algn="l" rtl="0">
              <a:lnSpc>
                <a:spcPct val="200000"/>
              </a:lnSpc>
              <a:spcBef>
                <a:spcPts val="0"/>
              </a:spcBef>
              <a:spcAft>
                <a:spcPts val="0"/>
              </a:spcAft>
              <a:buSzPts val="1800"/>
              <a:buChar char="❖"/>
            </a:pPr>
            <a:r>
              <a:rPr lang="en"/>
              <a:t>Knowledgeable of what the key issues are</a:t>
            </a:r>
            <a:endParaRPr/>
          </a:p>
          <a:p>
            <a:pPr marL="457200" lvl="0" indent="-342900" algn="l" rtl="0">
              <a:lnSpc>
                <a:spcPct val="200000"/>
              </a:lnSpc>
              <a:spcBef>
                <a:spcPts val="0"/>
              </a:spcBef>
              <a:spcAft>
                <a:spcPts val="0"/>
              </a:spcAft>
              <a:buSzPts val="1800"/>
              <a:buChar char="❖"/>
            </a:pPr>
            <a:r>
              <a:rPr lang="en"/>
              <a:t>Understand the potential that we can achieve with this service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8"/>
          <p:cNvSpPr txBox="1">
            <a:spLocks noGrp="1"/>
          </p:cNvSpPr>
          <p:nvPr>
            <p:ph type="title"/>
          </p:nvPr>
        </p:nvSpPr>
        <p:spPr>
          <a:xfrm>
            <a:off x="139575" y="134808"/>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Work Breakdown Structure</a:t>
            </a:r>
            <a:endParaRPr sz="3500" b="1"/>
          </a:p>
        </p:txBody>
      </p:sp>
      <p:sp>
        <p:nvSpPr>
          <p:cNvPr id="125" name="Google Shape;125;p18"/>
          <p:cNvSpPr txBox="1">
            <a:spLocks noGrp="1"/>
          </p:cNvSpPr>
          <p:nvPr>
            <p:ph type="body" idx="4294967295"/>
          </p:nvPr>
        </p:nvSpPr>
        <p:spPr>
          <a:xfrm>
            <a:off x="118078" y="984259"/>
            <a:ext cx="7089020" cy="17859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Clr>
                <a:srgbClr val="FFFFFF"/>
              </a:buClr>
              <a:buSzPts val="2200"/>
              <a:buChar char="❖"/>
            </a:pPr>
            <a:r>
              <a:rPr lang="en" sz="2400" dirty="0">
                <a:solidFill>
                  <a:srgbClr val="FFFFFF"/>
                </a:solidFill>
              </a:rPr>
              <a:t>Broken down into 5 stages of software lifecycle</a:t>
            </a:r>
            <a:endParaRPr sz="2400" dirty="0">
              <a:solidFill>
                <a:srgbClr val="FFFFFF"/>
              </a:solidFill>
            </a:endParaRPr>
          </a:p>
          <a:p>
            <a:pPr marL="914400" lvl="1" indent="-349250" algn="l" rtl="0">
              <a:lnSpc>
                <a:spcPct val="200000"/>
              </a:lnSpc>
              <a:spcBef>
                <a:spcPts val="0"/>
              </a:spcBef>
              <a:spcAft>
                <a:spcPts val="0"/>
              </a:spcAft>
              <a:buClr>
                <a:srgbClr val="FFFFFF"/>
              </a:buClr>
              <a:buSzPts val="1900"/>
              <a:buChar char="➢"/>
            </a:pPr>
            <a:r>
              <a:rPr lang="en" sz="1800" dirty="0">
                <a:solidFill>
                  <a:srgbClr val="FFFFFF"/>
                </a:solidFill>
              </a:rPr>
              <a:t>Requirements, Design, Development, Testing, Deployment</a:t>
            </a:r>
            <a:endParaRPr sz="2000" dirty="0">
              <a:solidFill>
                <a:srgbClr val="FFFFFF"/>
              </a:solidFill>
            </a:endParaRPr>
          </a:p>
        </p:txBody>
      </p:sp>
      <p:pic>
        <p:nvPicPr>
          <p:cNvPr id="3" name="Picture 2">
            <a:extLst>
              <a:ext uri="{FF2B5EF4-FFF2-40B4-BE49-F238E27FC236}">
                <a16:creationId xmlns:a16="http://schemas.microsoft.com/office/drawing/2014/main" id="{FCB28E60-CC1E-48D3-905B-608BF6E7F7C9}"/>
              </a:ext>
            </a:extLst>
          </p:cNvPr>
          <p:cNvPicPr>
            <a:picLocks noChangeAspect="1"/>
          </p:cNvPicPr>
          <p:nvPr/>
        </p:nvPicPr>
        <p:blipFill>
          <a:blip r:embed="rId3"/>
          <a:stretch>
            <a:fillRect/>
          </a:stretch>
        </p:blipFill>
        <p:spPr>
          <a:xfrm>
            <a:off x="118078" y="3503154"/>
            <a:ext cx="6483927" cy="1089152"/>
          </a:xfrm>
          <a:prstGeom prst="rect">
            <a:avLst/>
          </a:prstGeom>
        </p:spPr>
      </p:pic>
      <p:pic>
        <p:nvPicPr>
          <p:cNvPr id="6" name="Picture 5">
            <a:extLst>
              <a:ext uri="{FF2B5EF4-FFF2-40B4-BE49-F238E27FC236}">
                <a16:creationId xmlns:a16="http://schemas.microsoft.com/office/drawing/2014/main" id="{26F98002-7A98-4ABB-8FD1-34DF5E845A04}"/>
              </a:ext>
            </a:extLst>
          </p:cNvPr>
          <p:cNvPicPr>
            <a:picLocks noChangeAspect="1"/>
          </p:cNvPicPr>
          <p:nvPr/>
        </p:nvPicPr>
        <p:blipFill>
          <a:blip r:embed="rId4"/>
          <a:stretch>
            <a:fillRect/>
          </a:stretch>
        </p:blipFill>
        <p:spPr>
          <a:xfrm>
            <a:off x="7207098" y="0"/>
            <a:ext cx="192727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Requirements</a:t>
            </a:r>
            <a:endParaRPr sz="3500" b="1"/>
          </a:p>
        </p:txBody>
      </p:sp>
      <p:sp>
        <p:nvSpPr>
          <p:cNvPr id="131" name="Google Shape;131;p19"/>
          <p:cNvSpPr txBox="1">
            <a:spLocks noGrp="1"/>
          </p:cNvSpPr>
          <p:nvPr>
            <p:ph type="body" idx="4294967295"/>
          </p:nvPr>
        </p:nvSpPr>
        <p:spPr>
          <a:xfrm>
            <a:off x="483825" y="679950"/>
            <a:ext cx="8520600" cy="259665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Mobile app</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Web page</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Server/back-end</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Host computer system</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UI/UX</a:t>
            </a:r>
            <a:br>
              <a:rPr lang="en-US" sz="2200" dirty="0">
                <a:solidFill>
                  <a:srgbClr val="FFFFFF"/>
                </a:solidFill>
              </a:rPr>
            </a:br>
            <a:endParaRPr lang="en-US" sz="2200" dirty="0">
              <a:solidFill>
                <a:srgbClr val="FFFFFF"/>
              </a:solidFill>
            </a:endParaRPr>
          </a:p>
          <a:p>
            <a:pPr marL="457200" lvl="0" indent="-368300" algn="l" rtl="0">
              <a:lnSpc>
                <a:spcPct val="150000"/>
              </a:lnSpc>
              <a:spcBef>
                <a:spcPts val="0"/>
              </a:spcBef>
              <a:spcAft>
                <a:spcPts val="0"/>
              </a:spcAft>
              <a:buClr>
                <a:srgbClr val="FFFFFF"/>
              </a:buClr>
              <a:buSzPts val="2200"/>
              <a:buChar char="❖"/>
            </a:pPr>
            <a:r>
              <a:rPr lang="en-US" sz="2200" dirty="0">
                <a:solidFill>
                  <a:srgbClr val="FFFFFF"/>
                </a:solidFill>
              </a:rPr>
              <a:t>Get information about what the client wants out of the system</a:t>
            </a:r>
          </a:p>
          <a:p>
            <a:pPr marL="457200" lvl="0" indent="-368300" algn="l" rtl="0">
              <a:lnSpc>
                <a:spcPct val="150000"/>
              </a:lnSpc>
              <a:spcBef>
                <a:spcPts val="0"/>
              </a:spcBef>
              <a:spcAft>
                <a:spcPts val="0"/>
              </a:spcAft>
              <a:buClr>
                <a:srgbClr val="FFFFFF"/>
              </a:buClr>
              <a:buSzPts val="2200"/>
              <a:buChar char="❖"/>
            </a:pPr>
            <a:r>
              <a:rPr lang="en-US" sz="2200" dirty="0">
                <a:solidFill>
                  <a:srgbClr val="FFFFFF"/>
                </a:solidFill>
              </a:rPr>
              <a:t>Broken down into functional areas</a:t>
            </a:r>
          </a:p>
          <a:p>
            <a:pPr marL="457200" lvl="0" indent="-368300" algn="l" rtl="0">
              <a:lnSpc>
                <a:spcPct val="150000"/>
              </a:lnSpc>
              <a:spcBef>
                <a:spcPts val="0"/>
              </a:spcBef>
              <a:spcAft>
                <a:spcPts val="0"/>
              </a:spcAft>
              <a:buClr>
                <a:srgbClr val="FFFFFF"/>
              </a:buClr>
              <a:buSzPts val="2200"/>
              <a:buChar char="❖"/>
            </a:pPr>
            <a:endParaRPr lang="en-US" sz="2200"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0;p19">
            <a:extLst>
              <a:ext uri="{FF2B5EF4-FFF2-40B4-BE49-F238E27FC236}">
                <a16:creationId xmlns:a16="http://schemas.microsoft.com/office/drawing/2014/main" id="{3B9FF13A-781E-4956-ACAD-1D1AB1058A14}"/>
              </a:ext>
            </a:extLst>
          </p:cNvPr>
          <p:cNvSpPr txBox="1">
            <a:spLocks noGrp="1"/>
          </p:cNvSpPr>
          <p:nvPr>
            <p:ph type="title"/>
          </p:nvPr>
        </p:nvSpPr>
        <p:spPr>
          <a:xfrm>
            <a:off x="139575" y="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Requirements</a:t>
            </a:r>
            <a:endParaRPr sz="3500" b="1"/>
          </a:p>
        </p:txBody>
      </p:sp>
      <p:pic>
        <p:nvPicPr>
          <p:cNvPr id="4" name="Picture 3">
            <a:extLst>
              <a:ext uri="{FF2B5EF4-FFF2-40B4-BE49-F238E27FC236}">
                <a16:creationId xmlns:a16="http://schemas.microsoft.com/office/drawing/2014/main" id="{775EF908-4C40-4CD3-B05D-C096FCB997D1}"/>
              </a:ext>
            </a:extLst>
          </p:cNvPr>
          <p:cNvPicPr>
            <a:picLocks noChangeAspect="1"/>
          </p:cNvPicPr>
          <p:nvPr/>
        </p:nvPicPr>
        <p:blipFill>
          <a:blip r:embed="rId2"/>
          <a:stretch>
            <a:fillRect/>
          </a:stretch>
        </p:blipFill>
        <p:spPr>
          <a:xfrm>
            <a:off x="139575" y="701387"/>
            <a:ext cx="1016793" cy="1162049"/>
          </a:xfrm>
          <a:prstGeom prst="rect">
            <a:avLst/>
          </a:prstGeom>
        </p:spPr>
      </p:pic>
      <p:pic>
        <p:nvPicPr>
          <p:cNvPr id="5" name="Picture 4">
            <a:extLst>
              <a:ext uri="{FF2B5EF4-FFF2-40B4-BE49-F238E27FC236}">
                <a16:creationId xmlns:a16="http://schemas.microsoft.com/office/drawing/2014/main" id="{D860DB28-031E-4837-A171-05F9E22EE6E4}"/>
              </a:ext>
            </a:extLst>
          </p:cNvPr>
          <p:cNvPicPr>
            <a:picLocks noChangeAspect="1"/>
          </p:cNvPicPr>
          <p:nvPr/>
        </p:nvPicPr>
        <p:blipFill>
          <a:blip r:embed="rId3"/>
          <a:stretch>
            <a:fillRect/>
          </a:stretch>
        </p:blipFill>
        <p:spPr>
          <a:xfrm>
            <a:off x="1240005" y="701388"/>
            <a:ext cx="1297686" cy="2756932"/>
          </a:xfrm>
          <a:prstGeom prst="rect">
            <a:avLst/>
          </a:prstGeom>
        </p:spPr>
      </p:pic>
      <p:pic>
        <p:nvPicPr>
          <p:cNvPr id="6" name="Picture 5">
            <a:extLst>
              <a:ext uri="{FF2B5EF4-FFF2-40B4-BE49-F238E27FC236}">
                <a16:creationId xmlns:a16="http://schemas.microsoft.com/office/drawing/2014/main" id="{39E7898C-F069-4581-BFDA-F9B7151167FD}"/>
              </a:ext>
            </a:extLst>
          </p:cNvPr>
          <p:cNvPicPr>
            <a:picLocks noChangeAspect="1"/>
          </p:cNvPicPr>
          <p:nvPr/>
        </p:nvPicPr>
        <p:blipFill>
          <a:blip r:embed="rId4"/>
          <a:stretch>
            <a:fillRect/>
          </a:stretch>
        </p:blipFill>
        <p:spPr>
          <a:xfrm>
            <a:off x="2597250" y="701388"/>
            <a:ext cx="1258780" cy="2894118"/>
          </a:xfrm>
          <a:prstGeom prst="rect">
            <a:avLst/>
          </a:prstGeom>
        </p:spPr>
      </p:pic>
      <p:pic>
        <p:nvPicPr>
          <p:cNvPr id="7" name="Picture 6">
            <a:extLst>
              <a:ext uri="{FF2B5EF4-FFF2-40B4-BE49-F238E27FC236}">
                <a16:creationId xmlns:a16="http://schemas.microsoft.com/office/drawing/2014/main" id="{BD19CC66-9F26-4C36-8B2B-5D8CFC865E14}"/>
              </a:ext>
            </a:extLst>
          </p:cNvPr>
          <p:cNvPicPr>
            <a:picLocks noChangeAspect="1"/>
          </p:cNvPicPr>
          <p:nvPr/>
        </p:nvPicPr>
        <p:blipFill>
          <a:blip r:embed="rId5"/>
          <a:stretch>
            <a:fillRect/>
          </a:stretch>
        </p:blipFill>
        <p:spPr>
          <a:xfrm>
            <a:off x="3933511" y="701387"/>
            <a:ext cx="1071223" cy="3084125"/>
          </a:xfrm>
          <a:prstGeom prst="rect">
            <a:avLst/>
          </a:prstGeom>
        </p:spPr>
      </p:pic>
      <p:pic>
        <p:nvPicPr>
          <p:cNvPr id="8" name="Picture 7">
            <a:extLst>
              <a:ext uri="{FF2B5EF4-FFF2-40B4-BE49-F238E27FC236}">
                <a16:creationId xmlns:a16="http://schemas.microsoft.com/office/drawing/2014/main" id="{140E93DB-48B5-4329-81ED-91F259310264}"/>
              </a:ext>
            </a:extLst>
          </p:cNvPr>
          <p:cNvPicPr>
            <a:picLocks noChangeAspect="1"/>
          </p:cNvPicPr>
          <p:nvPr/>
        </p:nvPicPr>
        <p:blipFill>
          <a:blip r:embed="rId6"/>
          <a:stretch>
            <a:fillRect/>
          </a:stretch>
        </p:blipFill>
        <p:spPr>
          <a:xfrm>
            <a:off x="5082215" y="701387"/>
            <a:ext cx="1241727" cy="3359965"/>
          </a:xfrm>
          <a:prstGeom prst="rect">
            <a:avLst/>
          </a:prstGeom>
        </p:spPr>
      </p:pic>
      <p:pic>
        <p:nvPicPr>
          <p:cNvPr id="15" name="Picture 14">
            <a:extLst>
              <a:ext uri="{FF2B5EF4-FFF2-40B4-BE49-F238E27FC236}">
                <a16:creationId xmlns:a16="http://schemas.microsoft.com/office/drawing/2014/main" id="{32BB805D-FD20-4F5A-B313-4CED63721CB8}"/>
              </a:ext>
            </a:extLst>
          </p:cNvPr>
          <p:cNvPicPr>
            <a:picLocks noChangeAspect="1"/>
          </p:cNvPicPr>
          <p:nvPr/>
        </p:nvPicPr>
        <p:blipFill>
          <a:blip r:embed="rId7"/>
          <a:stretch>
            <a:fillRect/>
          </a:stretch>
        </p:blipFill>
        <p:spPr>
          <a:xfrm>
            <a:off x="6400554" y="701387"/>
            <a:ext cx="1413274" cy="2076137"/>
          </a:xfrm>
          <a:prstGeom prst="rect">
            <a:avLst/>
          </a:prstGeom>
        </p:spPr>
      </p:pic>
      <p:pic>
        <p:nvPicPr>
          <p:cNvPr id="16" name="Picture 15">
            <a:extLst>
              <a:ext uri="{FF2B5EF4-FFF2-40B4-BE49-F238E27FC236}">
                <a16:creationId xmlns:a16="http://schemas.microsoft.com/office/drawing/2014/main" id="{C034EB52-F182-4D75-8BC1-6DE299B7E2C0}"/>
              </a:ext>
            </a:extLst>
          </p:cNvPr>
          <p:cNvPicPr>
            <a:picLocks noChangeAspect="1"/>
          </p:cNvPicPr>
          <p:nvPr/>
        </p:nvPicPr>
        <p:blipFill>
          <a:blip r:embed="rId8"/>
          <a:stretch>
            <a:fillRect/>
          </a:stretch>
        </p:blipFill>
        <p:spPr>
          <a:xfrm>
            <a:off x="7890440" y="701387"/>
            <a:ext cx="1228299" cy="1768750"/>
          </a:xfrm>
          <a:prstGeom prst="rect">
            <a:avLst/>
          </a:prstGeom>
        </p:spPr>
      </p:pic>
    </p:spTree>
    <p:extLst>
      <p:ext uri="{BB962C8B-B14F-4D97-AF65-F5344CB8AC3E}">
        <p14:creationId xmlns:p14="http://schemas.microsoft.com/office/powerpoint/2010/main" val="334044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39575" y="120641"/>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Design</a:t>
            </a:r>
            <a:endParaRPr sz="3500" b="1"/>
          </a:p>
        </p:txBody>
      </p:sp>
      <p:sp>
        <p:nvSpPr>
          <p:cNvPr id="4" name="Google Shape;131;p19">
            <a:extLst>
              <a:ext uri="{FF2B5EF4-FFF2-40B4-BE49-F238E27FC236}">
                <a16:creationId xmlns:a16="http://schemas.microsoft.com/office/drawing/2014/main" id="{FEF5792D-6FE3-4C78-9E9D-30D73048AC3F}"/>
              </a:ext>
            </a:extLst>
          </p:cNvPr>
          <p:cNvSpPr txBox="1">
            <a:spLocks/>
          </p:cNvSpPr>
          <p:nvPr/>
        </p:nvSpPr>
        <p:spPr>
          <a:xfrm>
            <a:off x="360217" y="679950"/>
            <a:ext cx="8644207"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Host comp. system</a:t>
            </a:r>
          </a:p>
          <a:p>
            <a:pPr indent="-368300">
              <a:lnSpc>
                <a:spcPct val="150000"/>
              </a:lnSpc>
              <a:buClr>
                <a:srgbClr val="FFFFFF"/>
              </a:buClr>
              <a:buSzPts val="2200"/>
              <a:buFont typeface="Roboto"/>
              <a:buChar char="❖"/>
            </a:pPr>
            <a:r>
              <a:rPr lang="en-US" sz="2000" dirty="0">
                <a:solidFill>
                  <a:srgbClr val="FFFFFF"/>
                </a:solidFill>
              </a:rPr>
              <a:t>Mobile app</a:t>
            </a:r>
          </a:p>
          <a:p>
            <a:pPr indent="-368300">
              <a:lnSpc>
                <a:spcPct val="150000"/>
              </a:lnSpc>
              <a:buClr>
                <a:srgbClr val="FFFFFF"/>
              </a:buClr>
              <a:buSzPts val="2200"/>
              <a:buFont typeface="Roboto"/>
              <a:buChar char="❖"/>
            </a:pPr>
            <a:r>
              <a:rPr lang="en-US" sz="2000" dirty="0">
                <a:solidFill>
                  <a:srgbClr val="FFFFFF"/>
                </a:solidFill>
              </a:rPr>
              <a:t>UI/UX</a:t>
            </a:r>
          </a:p>
          <a:p>
            <a:pPr indent="-368300">
              <a:lnSpc>
                <a:spcPct val="150000"/>
              </a:lnSpc>
              <a:buClr>
                <a:srgbClr val="FFFFFF"/>
              </a:buClr>
              <a:buSzPts val="2200"/>
              <a:buFont typeface="Roboto"/>
              <a:buChar char="❖"/>
            </a:pPr>
            <a:r>
              <a:rPr lang="en-US" sz="2000" dirty="0">
                <a:solidFill>
                  <a:srgbClr val="FFFFFF"/>
                </a:solidFill>
              </a:rPr>
              <a:t>Server/back-end</a:t>
            </a:r>
          </a:p>
          <a:p>
            <a:pPr indent="-368300">
              <a:lnSpc>
                <a:spcPct val="150000"/>
              </a:lnSpc>
              <a:buClr>
                <a:srgbClr val="FFFFFF"/>
              </a:buClr>
              <a:buSzPts val="2200"/>
              <a:buFont typeface="Roboto"/>
              <a:buChar char="❖"/>
            </a:pPr>
            <a:r>
              <a:rPr lang="en-US" sz="2000" dirty="0">
                <a:solidFill>
                  <a:srgbClr val="FFFFFF"/>
                </a:solidFill>
              </a:rPr>
              <a:t>Web page</a:t>
            </a:r>
            <a:br>
              <a:rPr lang="en-US" sz="2400" dirty="0">
                <a:solidFill>
                  <a:srgbClr val="FFFFFF"/>
                </a:solidFill>
              </a:rPr>
            </a:br>
            <a:endParaRPr lang="en-US" sz="2400" dirty="0">
              <a:solidFill>
                <a:srgbClr val="FFFFFF"/>
              </a:solidFill>
            </a:endParaRPr>
          </a:p>
          <a:p>
            <a:pPr indent="-368300">
              <a:lnSpc>
                <a:spcPct val="150000"/>
              </a:lnSpc>
              <a:buClr>
                <a:srgbClr val="FFFFFF"/>
              </a:buClr>
              <a:buSzPts val="2200"/>
              <a:buFont typeface="Roboto"/>
              <a:buChar char="❖"/>
            </a:pPr>
            <a:r>
              <a:rPr lang="en-US" sz="2400" dirty="0">
                <a:solidFill>
                  <a:srgbClr val="FFFFFF"/>
                </a:solidFill>
              </a:rPr>
              <a:t>Design what is important to end users</a:t>
            </a:r>
          </a:p>
          <a:p>
            <a:pPr indent="-368300">
              <a:lnSpc>
                <a:spcPct val="150000"/>
              </a:lnSpc>
              <a:buClr>
                <a:srgbClr val="FFFFFF"/>
              </a:buClr>
              <a:buSzPts val="2200"/>
              <a:buFont typeface="Roboto"/>
              <a:buChar char="❖"/>
            </a:pPr>
            <a:r>
              <a:rPr lang="en-US" sz="2400" dirty="0">
                <a:solidFill>
                  <a:srgbClr val="FFFFFF"/>
                </a:solidFill>
              </a:rPr>
              <a:t>Design essential architecture for system to work</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5198</Words>
  <Application>Microsoft Office PowerPoint</Application>
  <PresentationFormat>On-screen Show (16:9)</PresentationFormat>
  <Paragraphs>512</Paragraphs>
  <Slides>34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Roboto</vt:lpstr>
      <vt:lpstr>Calibri</vt:lpstr>
      <vt:lpstr>Wingdings</vt:lpstr>
      <vt:lpstr>Geometric</vt:lpstr>
      <vt:lpstr>Campus Parking Availability App</vt:lpstr>
      <vt:lpstr>PowerPoint Presentation</vt:lpstr>
      <vt:lpstr>Project Overview</vt:lpstr>
      <vt:lpstr>Business Value</vt:lpstr>
      <vt:lpstr>Why Us</vt:lpstr>
      <vt:lpstr>Work Breakdown Structure</vt:lpstr>
      <vt:lpstr>WBS: Requirements</vt:lpstr>
      <vt:lpstr>WBS: Requirements</vt:lpstr>
      <vt:lpstr>WBS: Design</vt:lpstr>
      <vt:lpstr>WBS: Design</vt:lpstr>
      <vt:lpstr>WBS: Development</vt:lpstr>
      <vt:lpstr>WBS: Development</vt:lpstr>
      <vt:lpstr>WBS: Testing</vt:lpstr>
      <vt:lpstr>WBS: Testing</vt:lpstr>
      <vt:lpstr>WBS: Deployment</vt:lpstr>
      <vt:lpstr>WBS: Deployment</vt:lpstr>
      <vt:lpstr>Pricing Milestones</vt:lpstr>
      <vt:lpstr>Pricing Milestones</vt:lpstr>
      <vt:lpstr>Key Risks &amp; Issues</vt:lpstr>
      <vt:lpstr>Decisions &amp; Actions</vt:lpstr>
      <vt:lpstr>RMP Flowchart</vt:lpstr>
      <vt:lpstr>PowerPoint Presentation</vt:lpstr>
      <vt:lpstr>PowerPoint Presentation</vt:lpstr>
      <vt:lpstr>PowerPoint Presentation</vt:lpstr>
      <vt:lpstr>RMP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Parking Availability App</dc:title>
  <cp:lastModifiedBy>McCrea, Everett Nash</cp:lastModifiedBy>
  <cp:revision>87</cp:revision>
  <dcterms:modified xsi:type="dcterms:W3CDTF">2020-04-06T16:40:08Z</dcterms:modified>
</cp:coreProperties>
</file>